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Montserrat"/>
      <p:regular r:id="rId23"/>
      <p:bold r:id="rId24"/>
      <p:italic r:id="rId25"/>
      <p:boldItalic r:id="rId26"/>
    </p:embeddedFont>
    <p:embeddedFont>
      <p:font typeface="Lato"/>
      <p:regular r:id="rId27"/>
      <p:bold r:id="rId28"/>
      <p:italic r:id="rId29"/>
      <p:boldItalic r:id="rId30"/>
    </p:embeddedFont>
    <p:embeddedFont>
      <p:font typeface="Josefi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JosefinSans-regular.fntdata"/><Relationship Id="rId30" Type="http://schemas.openxmlformats.org/officeDocument/2006/relationships/font" Target="fonts/Lato-boldItalic.fntdata"/><Relationship Id="rId11" Type="http://schemas.openxmlformats.org/officeDocument/2006/relationships/slide" Target="slides/slide6.xml"/><Relationship Id="rId33" Type="http://schemas.openxmlformats.org/officeDocument/2006/relationships/font" Target="fonts/JosefinSans-italic.fntdata"/><Relationship Id="rId10" Type="http://schemas.openxmlformats.org/officeDocument/2006/relationships/slide" Target="slides/slide5.xml"/><Relationship Id="rId32" Type="http://schemas.openxmlformats.org/officeDocument/2006/relationships/font" Target="fonts/JosefinSans-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Josefi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4859330f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4859330f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48da457a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48da457a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f344394f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f344394f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f344394f1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0f344394f1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8f58746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18f58746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4859330f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4859330f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4859330f6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04859330f6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48da457a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48da457a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51d59d0a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51d59d0a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51d59d0a7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51d59d0a7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48da457a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48da457a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48da457a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048da457a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51d59d0a7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51d59d0a7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ijert.org/automatic-engine-locking-system-through-alcohol-detection" TargetMode="External"/><Relationship Id="rId4" Type="http://schemas.openxmlformats.org/officeDocument/2006/relationships/hyperlink" Target="http://howtomechatronics.com/projects/arduino-radar-projec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4.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7.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0" y="0"/>
            <a:ext cx="9144000" cy="5143500"/>
          </a:xfrm>
          <a:prstGeom prst="rect">
            <a:avLst/>
          </a:prstGeom>
        </p:spPr>
        <p:txBody>
          <a:bodyPr anchorCtr="0" anchor="t" bIns="91425" lIns="91425" spcFirstLastPara="1" rIns="91425" wrap="square" tIns="91425">
            <a:normAutofit fontScale="90000"/>
          </a:bodyPr>
          <a:lstStyle/>
          <a:p>
            <a:pPr indent="0" lvl="0" marL="0" marR="774700" rtl="0" algn="just">
              <a:lnSpc>
                <a:spcPct val="115000"/>
              </a:lnSpc>
              <a:spcBef>
                <a:spcPts val="0"/>
              </a:spcBef>
              <a:spcAft>
                <a:spcPts val="0"/>
              </a:spcAft>
              <a:buNone/>
            </a:pPr>
            <a:r>
              <a:rPr b="1" lang="en-GB" sz="1600">
                <a:latin typeface="Times New Roman"/>
                <a:ea typeface="Times New Roman"/>
                <a:cs typeface="Times New Roman"/>
                <a:sym typeface="Times New Roman"/>
              </a:rPr>
              <a:t>                                                        </a:t>
            </a:r>
            <a:r>
              <a:rPr b="1" lang="en-GB" sz="2144">
                <a:latin typeface="Times New Roman"/>
                <a:ea typeface="Times New Roman"/>
                <a:cs typeface="Times New Roman"/>
                <a:sym typeface="Times New Roman"/>
              </a:rPr>
              <a:t>B.M.S COLLEGE OF ENGINEERING</a:t>
            </a:r>
            <a:endParaRPr b="1" sz="2144">
              <a:latin typeface="Times New Roman"/>
              <a:ea typeface="Times New Roman"/>
              <a:cs typeface="Times New Roman"/>
              <a:sym typeface="Times New Roman"/>
            </a:endParaRPr>
          </a:p>
          <a:p>
            <a:pPr indent="0" lvl="0" marL="0" marR="774700" rtl="0" algn="ctr">
              <a:lnSpc>
                <a:spcPct val="115000"/>
              </a:lnSpc>
              <a:spcBef>
                <a:spcPts val="300"/>
              </a:spcBef>
              <a:spcAft>
                <a:spcPts val="0"/>
              </a:spcAft>
              <a:buClr>
                <a:schemeClr val="dk1"/>
              </a:buClr>
              <a:buSzPct val="157142"/>
              <a:buFont typeface="Arial"/>
              <a:buNone/>
            </a:pPr>
            <a:r>
              <a:rPr lang="en-GB" sz="700">
                <a:latin typeface="Times New Roman"/>
                <a:ea typeface="Times New Roman"/>
                <a:cs typeface="Times New Roman"/>
                <a:sym typeface="Times New Roman"/>
              </a:rPr>
              <a:t>                                                       </a:t>
            </a:r>
            <a:r>
              <a:rPr lang="en-GB" sz="1033">
                <a:latin typeface="Times New Roman"/>
                <a:ea typeface="Times New Roman"/>
                <a:cs typeface="Times New Roman"/>
                <a:sym typeface="Times New Roman"/>
              </a:rPr>
              <a:t>(Autonomous College Affiliated to Visvesvaraya Technological University, Belgaum)</a:t>
            </a:r>
            <a:endParaRPr sz="1033">
              <a:latin typeface="Times New Roman"/>
              <a:ea typeface="Times New Roman"/>
              <a:cs typeface="Times New Roman"/>
              <a:sym typeface="Times New Roman"/>
            </a:endParaRPr>
          </a:p>
          <a:p>
            <a:pPr indent="0" lvl="0" marL="0" marR="774700" rtl="0" algn="ctr">
              <a:lnSpc>
                <a:spcPct val="115000"/>
              </a:lnSpc>
              <a:spcBef>
                <a:spcPts val="1200"/>
              </a:spcBef>
              <a:spcAft>
                <a:spcPts val="0"/>
              </a:spcAft>
              <a:buNone/>
            </a:pPr>
            <a:r>
              <a:rPr lang="en-GB" sz="1255">
                <a:latin typeface="Times New Roman"/>
                <a:ea typeface="Times New Roman"/>
                <a:cs typeface="Times New Roman"/>
                <a:sym typeface="Times New Roman"/>
              </a:rPr>
              <a:t>                        Bull Temple Road, Basavanagudi , Bangalore-560019</a:t>
            </a:r>
            <a:endParaRPr b="1" sz="2588">
              <a:latin typeface="Times New Roman"/>
              <a:ea typeface="Times New Roman"/>
              <a:cs typeface="Times New Roman"/>
              <a:sym typeface="Times New Roman"/>
            </a:endParaRPr>
          </a:p>
          <a:p>
            <a:pPr indent="0" lvl="0" marL="0" marR="774700" rtl="0" algn="l">
              <a:lnSpc>
                <a:spcPct val="115000"/>
              </a:lnSpc>
              <a:spcBef>
                <a:spcPts val="1200"/>
              </a:spcBef>
              <a:spcAft>
                <a:spcPts val="0"/>
              </a:spcAft>
              <a:buNone/>
            </a:pPr>
            <a:r>
              <a:t/>
            </a:r>
            <a:endParaRPr b="1" sz="1600">
              <a:latin typeface="Times New Roman"/>
              <a:ea typeface="Times New Roman"/>
              <a:cs typeface="Times New Roman"/>
              <a:sym typeface="Times New Roman"/>
            </a:endParaRPr>
          </a:p>
          <a:p>
            <a:pPr indent="0" lvl="0" marL="0" marR="774700" rtl="0" algn="l">
              <a:lnSpc>
                <a:spcPct val="115000"/>
              </a:lnSpc>
              <a:spcBef>
                <a:spcPts val="300"/>
              </a:spcBef>
              <a:spcAft>
                <a:spcPts val="0"/>
              </a:spcAft>
              <a:buNone/>
            </a:pPr>
            <a:r>
              <a:t/>
            </a:r>
            <a:endParaRPr b="1" sz="1600">
              <a:latin typeface="Times New Roman"/>
              <a:ea typeface="Times New Roman"/>
              <a:cs typeface="Times New Roman"/>
              <a:sym typeface="Times New Roman"/>
            </a:endParaRPr>
          </a:p>
          <a:p>
            <a:pPr indent="0" lvl="0" marL="0" marR="774700" rtl="0" algn="l">
              <a:lnSpc>
                <a:spcPct val="115000"/>
              </a:lnSpc>
              <a:spcBef>
                <a:spcPts val="300"/>
              </a:spcBef>
              <a:spcAft>
                <a:spcPts val="0"/>
              </a:spcAft>
              <a:buClr>
                <a:schemeClr val="dk1"/>
              </a:buClr>
              <a:buSzPct val="68750"/>
              <a:buFont typeface="Arial"/>
              <a:buNone/>
            </a:pPr>
            <a:r>
              <a:rPr b="1" lang="en-GB" sz="1600">
                <a:latin typeface="Times New Roman"/>
                <a:ea typeface="Times New Roman"/>
                <a:cs typeface="Times New Roman"/>
                <a:sym typeface="Times New Roman"/>
              </a:rPr>
              <a:t>                                                                       </a:t>
            </a:r>
            <a:r>
              <a:rPr b="1" lang="en-GB" sz="700">
                <a:latin typeface="Times New Roman"/>
                <a:ea typeface="Times New Roman"/>
                <a:cs typeface="Times New Roman"/>
                <a:sym typeface="Times New Roman"/>
              </a:rPr>
              <a:t>                                  </a:t>
            </a:r>
            <a:endParaRPr b="1" sz="700">
              <a:latin typeface="Times New Roman"/>
              <a:ea typeface="Times New Roman"/>
              <a:cs typeface="Times New Roman"/>
              <a:sym typeface="Times New Roman"/>
            </a:endParaRPr>
          </a:p>
          <a:p>
            <a:pPr indent="0" lvl="0" marL="0" marR="774700" rtl="0" algn="just">
              <a:lnSpc>
                <a:spcPct val="115000"/>
              </a:lnSpc>
              <a:spcBef>
                <a:spcPts val="300"/>
              </a:spcBef>
              <a:spcAft>
                <a:spcPts val="0"/>
              </a:spcAft>
              <a:buNone/>
            </a:pPr>
            <a:r>
              <a:rPr lang="en-GB" sz="700">
                <a:latin typeface="Times New Roman"/>
                <a:ea typeface="Times New Roman"/>
                <a:cs typeface="Times New Roman"/>
                <a:sym typeface="Times New Roman"/>
              </a:rPr>
              <a:t>                                                                     </a:t>
            </a:r>
            <a:r>
              <a:rPr b="1" lang="en-GB" sz="700">
                <a:latin typeface="Times New Roman"/>
                <a:ea typeface="Times New Roman"/>
                <a:cs typeface="Times New Roman"/>
                <a:sym typeface="Times New Roman"/>
              </a:rPr>
              <a:t>                                                                                               </a:t>
            </a:r>
            <a:r>
              <a:rPr b="1" lang="en-GB" sz="2700">
                <a:latin typeface="Times New Roman"/>
                <a:ea typeface="Times New Roman"/>
                <a:cs typeface="Times New Roman"/>
                <a:sym typeface="Times New Roman"/>
              </a:rPr>
              <a:t>MINI PROJECT II  </a:t>
            </a:r>
            <a:r>
              <a:rPr b="1" lang="en-GB" sz="1900">
                <a:latin typeface="Times New Roman"/>
                <a:ea typeface="Times New Roman"/>
                <a:cs typeface="Times New Roman"/>
                <a:sym typeface="Times New Roman"/>
              </a:rPr>
              <a:t> </a:t>
            </a:r>
            <a:r>
              <a:rPr b="1" lang="en-GB" sz="700">
                <a:latin typeface="Times New Roman"/>
                <a:ea typeface="Times New Roman"/>
                <a:cs typeface="Times New Roman"/>
                <a:sym typeface="Times New Roman"/>
              </a:rPr>
              <a:t>          </a:t>
            </a:r>
            <a:endParaRPr b="1" sz="700">
              <a:latin typeface="Times New Roman"/>
              <a:ea typeface="Times New Roman"/>
              <a:cs typeface="Times New Roman"/>
              <a:sym typeface="Times New Roman"/>
            </a:endParaRPr>
          </a:p>
          <a:p>
            <a:pPr indent="0" lvl="0" marL="0" marR="774700" rtl="0" algn="just">
              <a:lnSpc>
                <a:spcPct val="6000"/>
              </a:lnSpc>
              <a:spcBef>
                <a:spcPts val="2600"/>
              </a:spcBef>
              <a:spcAft>
                <a:spcPts val="0"/>
              </a:spcAft>
              <a:buNone/>
            </a:pPr>
            <a:r>
              <a:rPr b="1" lang="en-GB" sz="700">
                <a:latin typeface="Times New Roman"/>
                <a:ea typeface="Times New Roman"/>
                <a:cs typeface="Times New Roman"/>
                <a:sym typeface="Times New Roman"/>
              </a:rPr>
              <a:t>                                                                                                                                                                                      </a:t>
            </a:r>
            <a:endParaRPr b="1" sz="700">
              <a:latin typeface="Times New Roman"/>
              <a:ea typeface="Times New Roman"/>
              <a:cs typeface="Times New Roman"/>
              <a:sym typeface="Times New Roman"/>
            </a:endParaRPr>
          </a:p>
          <a:p>
            <a:pPr indent="0" lvl="0" marL="0" marR="774700" rtl="0" algn="just">
              <a:lnSpc>
                <a:spcPct val="6000"/>
              </a:lnSpc>
              <a:spcBef>
                <a:spcPts val="2600"/>
              </a:spcBef>
              <a:spcAft>
                <a:spcPts val="0"/>
              </a:spcAft>
              <a:buNone/>
            </a:pPr>
            <a:r>
              <a:rPr b="1" lang="en-GB" sz="1700">
                <a:latin typeface="Times New Roman"/>
                <a:ea typeface="Times New Roman"/>
                <a:cs typeface="Times New Roman"/>
                <a:sym typeface="Times New Roman"/>
              </a:rPr>
              <a:t>                                                                             Submitted by</a:t>
            </a:r>
            <a:endParaRPr b="1" sz="1700">
              <a:latin typeface="Times New Roman"/>
              <a:ea typeface="Times New Roman"/>
              <a:cs typeface="Times New Roman"/>
              <a:sym typeface="Times New Roman"/>
            </a:endParaRPr>
          </a:p>
          <a:p>
            <a:pPr indent="0" lvl="0" marL="0" marR="774700" rtl="0" algn="just">
              <a:lnSpc>
                <a:spcPct val="6000"/>
              </a:lnSpc>
              <a:spcBef>
                <a:spcPts val="2600"/>
              </a:spcBef>
              <a:spcAft>
                <a:spcPts val="0"/>
              </a:spcAft>
              <a:buNone/>
            </a:pPr>
            <a:r>
              <a:rPr b="1" lang="en-GB" sz="1700">
                <a:latin typeface="Times New Roman"/>
                <a:ea typeface="Times New Roman"/>
                <a:cs typeface="Times New Roman"/>
                <a:sym typeface="Times New Roman"/>
              </a:rPr>
              <a:t>                                                           Name                                    USN</a:t>
            </a:r>
            <a:endParaRPr b="1" sz="1700">
              <a:latin typeface="Times New Roman"/>
              <a:ea typeface="Times New Roman"/>
              <a:cs typeface="Times New Roman"/>
              <a:sym typeface="Times New Roman"/>
            </a:endParaRPr>
          </a:p>
          <a:p>
            <a:pPr indent="0" lvl="0" marL="0" marR="774700" rtl="0" algn="just">
              <a:lnSpc>
                <a:spcPct val="6000"/>
              </a:lnSpc>
              <a:spcBef>
                <a:spcPts val="2600"/>
              </a:spcBef>
              <a:spcAft>
                <a:spcPts val="0"/>
              </a:spcAft>
              <a:buNone/>
            </a:pPr>
            <a:r>
              <a:rPr b="1" lang="en-GB" sz="1700">
                <a:latin typeface="Times New Roman"/>
                <a:ea typeface="Times New Roman"/>
                <a:cs typeface="Times New Roman"/>
                <a:sym typeface="Times New Roman"/>
              </a:rPr>
              <a:t>                                                    Niteeshkumar H V              1BM19EC098</a:t>
            </a:r>
            <a:endParaRPr b="1" sz="1700">
              <a:latin typeface="Times New Roman"/>
              <a:ea typeface="Times New Roman"/>
              <a:cs typeface="Times New Roman"/>
              <a:sym typeface="Times New Roman"/>
            </a:endParaRPr>
          </a:p>
          <a:p>
            <a:pPr indent="0" lvl="0" marL="0" marR="774700" rtl="0" algn="just">
              <a:lnSpc>
                <a:spcPct val="6000"/>
              </a:lnSpc>
              <a:spcBef>
                <a:spcPts val="2600"/>
              </a:spcBef>
              <a:spcAft>
                <a:spcPts val="0"/>
              </a:spcAft>
              <a:buNone/>
            </a:pPr>
            <a:r>
              <a:rPr b="1" lang="en-GB" sz="1700">
                <a:latin typeface="Times New Roman"/>
                <a:ea typeface="Times New Roman"/>
                <a:cs typeface="Times New Roman"/>
                <a:sym typeface="Times New Roman"/>
              </a:rPr>
              <a:t>                                                    Nitesh R                               1BM19EC099</a:t>
            </a:r>
            <a:endParaRPr b="1" sz="1700">
              <a:latin typeface="Times New Roman"/>
              <a:ea typeface="Times New Roman"/>
              <a:cs typeface="Times New Roman"/>
              <a:sym typeface="Times New Roman"/>
            </a:endParaRPr>
          </a:p>
          <a:p>
            <a:pPr indent="0" lvl="0" marL="0" marR="774700" rtl="0" algn="just">
              <a:lnSpc>
                <a:spcPct val="6000"/>
              </a:lnSpc>
              <a:spcBef>
                <a:spcPts val="2600"/>
              </a:spcBef>
              <a:spcAft>
                <a:spcPts val="0"/>
              </a:spcAft>
              <a:buNone/>
            </a:pPr>
            <a:r>
              <a:rPr b="1" lang="en-GB" sz="1700">
                <a:latin typeface="Times New Roman"/>
                <a:ea typeface="Times New Roman"/>
                <a:cs typeface="Times New Roman"/>
                <a:sym typeface="Times New Roman"/>
              </a:rPr>
              <a:t>                                                    Padmaj U Naik                    1BM19EC101</a:t>
            </a:r>
            <a:endParaRPr b="1" sz="1700">
              <a:latin typeface="Times New Roman"/>
              <a:ea typeface="Times New Roman"/>
              <a:cs typeface="Times New Roman"/>
              <a:sym typeface="Times New Roman"/>
            </a:endParaRPr>
          </a:p>
          <a:p>
            <a:pPr indent="0" lvl="0" marL="0" marR="774700" rtl="0" algn="just">
              <a:lnSpc>
                <a:spcPct val="6000"/>
              </a:lnSpc>
              <a:spcBef>
                <a:spcPts val="2600"/>
              </a:spcBef>
              <a:spcAft>
                <a:spcPts val="0"/>
              </a:spcAft>
              <a:buNone/>
            </a:pPr>
            <a:r>
              <a:rPr b="1" lang="en-GB" sz="1700">
                <a:latin typeface="Times New Roman"/>
                <a:ea typeface="Times New Roman"/>
                <a:cs typeface="Times New Roman"/>
                <a:sym typeface="Times New Roman"/>
              </a:rPr>
              <a:t>                                                    Pavan Kumar M                  1BM19EC102                                                                               </a:t>
            </a:r>
            <a:r>
              <a:rPr b="1" lang="en-GB" sz="700">
                <a:latin typeface="Times New Roman"/>
                <a:ea typeface="Times New Roman"/>
                <a:cs typeface="Times New Roman"/>
                <a:sym typeface="Times New Roman"/>
              </a:rPr>
              <a:t>                 </a:t>
            </a:r>
            <a:endParaRPr b="1" sz="700">
              <a:latin typeface="Times New Roman"/>
              <a:ea typeface="Times New Roman"/>
              <a:cs typeface="Times New Roman"/>
              <a:sym typeface="Times New Roman"/>
            </a:endParaRPr>
          </a:p>
          <a:p>
            <a:pPr indent="0" lvl="0" marL="0" rtl="0" algn="l">
              <a:lnSpc>
                <a:spcPct val="115000"/>
              </a:lnSpc>
              <a:spcBef>
                <a:spcPts val="2600"/>
              </a:spcBef>
              <a:spcAft>
                <a:spcPts val="0"/>
              </a:spcAft>
              <a:buClr>
                <a:schemeClr val="dk1"/>
              </a:buClr>
              <a:buSzPct val="157142"/>
              <a:buFont typeface="Arial"/>
              <a:buNone/>
            </a:pPr>
            <a:r>
              <a:t/>
            </a:r>
            <a:endParaRPr b="1" sz="700">
              <a:latin typeface="Times New Roman"/>
              <a:ea typeface="Times New Roman"/>
              <a:cs typeface="Times New Roman"/>
              <a:sym typeface="Times New Roman"/>
            </a:endParaRPr>
          </a:p>
          <a:p>
            <a:pPr indent="0" lvl="0" marL="0" marR="774700" rtl="0" algn="l">
              <a:lnSpc>
                <a:spcPct val="115000"/>
              </a:lnSpc>
              <a:spcBef>
                <a:spcPts val="1100"/>
              </a:spcBef>
              <a:spcAft>
                <a:spcPts val="800"/>
              </a:spcAft>
              <a:buClr>
                <a:schemeClr val="dk1"/>
              </a:buClr>
              <a:buSzPct val="157142"/>
              <a:buFont typeface="Arial"/>
              <a:buNone/>
            </a:pPr>
            <a:r>
              <a:t/>
            </a:r>
            <a:endParaRPr sz="700"/>
          </a:p>
        </p:txBody>
      </p:sp>
      <p:sp>
        <p:nvSpPr>
          <p:cNvPr id="135" name="Google Shape;135;p13"/>
          <p:cNvSpPr txBox="1"/>
          <p:nvPr/>
        </p:nvSpPr>
        <p:spPr>
          <a:xfrm>
            <a:off x="-1148200" y="-7174350"/>
            <a:ext cx="10790700" cy="717300"/>
          </a:xfrm>
          <a:prstGeom prst="rect">
            <a:avLst/>
          </a:prstGeom>
          <a:noFill/>
          <a:ln>
            <a:noFill/>
          </a:ln>
        </p:spPr>
        <p:txBody>
          <a:bodyPr anchorCtr="0" anchor="t" bIns="91425" lIns="91425" spcFirstLastPara="1" rIns="91425" wrap="square" tIns="91425">
            <a:spAutoFit/>
          </a:bodyPr>
          <a:lstStyle/>
          <a:p>
            <a:pPr indent="0" lvl="0" marL="0" marR="774700" rtl="0" algn="ctr">
              <a:lnSpc>
                <a:spcPct val="115000"/>
              </a:lnSpc>
              <a:spcBef>
                <a:spcPts val="0"/>
              </a:spcBef>
              <a:spcAft>
                <a:spcPts val="0"/>
              </a:spcAft>
              <a:buNone/>
            </a:pPr>
            <a:r>
              <a:rPr b="1" lang="en-GB">
                <a:solidFill>
                  <a:schemeClr val="dk1"/>
                </a:solidFill>
                <a:latin typeface="Times New Roman"/>
                <a:ea typeface="Times New Roman"/>
                <a:cs typeface="Times New Roman"/>
                <a:sym typeface="Times New Roman"/>
              </a:rPr>
              <a:t> </a:t>
            </a:r>
            <a:endParaRPr b="1">
              <a:solidFill>
                <a:schemeClr val="dk1"/>
              </a:solidFill>
              <a:latin typeface="Times New Roman"/>
              <a:ea typeface="Times New Roman"/>
              <a:cs typeface="Times New Roman"/>
              <a:sym typeface="Times New Roman"/>
            </a:endParaRPr>
          </a:p>
          <a:p>
            <a:pPr indent="0" lvl="0" marL="0" marR="774700" rtl="0" algn="ctr">
              <a:lnSpc>
                <a:spcPct val="115000"/>
              </a:lnSpc>
              <a:spcBef>
                <a:spcPts val="300"/>
              </a:spcBef>
              <a:spcAft>
                <a:spcPts val="800"/>
              </a:spcAft>
              <a:buNone/>
            </a:pPr>
            <a:r>
              <a:t/>
            </a:r>
            <a:endParaRPr b="1" sz="1600">
              <a:solidFill>
                <a:schemeClr val="dk1"/>
              </a:solidFill>
              <a:latin typeface="Times New Roman"/>
              <a:ea typeface="Times New Roman"/>
              <a:cs typeface="Times New Roman"/>
              <a:sym typeface="Times New Roman"/>
            </a:endParaRPr>
          </a:p>
        </p:txBody>
      </p:sp>
      <p:pic>
        <p:nvPicPr>
          <p:cNvPr id="136" name="Google Shape;136;p13"/>
          <p:cNvPicPr preferRelativeResize="0"/>
          <p:nvPr/>
        </p:nvPicPr>
        <p:blipFill>
          <a:blip r:embed="rId3">
            <a:alphaModFix/>
          </a:blip>
          <a:stretch>
            <a:fillRect/>
          </a:stretch>
        </p:blipFill>
        <p:spPr>
          <a:xfrm>
            <a:off x="4371399" y="1086225"/>
            <a:ext cx="884300" cy="808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txBox="1"/>
          <p:nvPr>
            <p:ph idx="1" type="body"/>
          </p:nvPr>
        </p:nvSpPr>
        <p:spPr>
          <a:xfrm>
            <a:off x="152325" y="187450"/>
            <a:ext cx="8857500" cy="4803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GB" sz="7600">
                <a:solidFill>
                  <a:srgbClr val="EA9999"/>
                </a:solidFill>
              </a:rPr>
              <a:t>FUTURE ENHANCEMENT  (current model):</a:t>
            </a:r>
            <a:r>
              <a:rPr lang="en-GB" sz="5200"/>
              <a:t>       </a:t>
            </a:r>
            <a:endParaRPr sz="5200"/>
          </a:p>
          <a:p>
            <a:pPr indent="0" lvl="0" marL="0" rtl="0" algn="l">
              <a:spcBef>
                <a:spcPts val="1200"/>
              </a:spcBef>
              <a:spcAft>
                <a:spcPts val="0"/>
              </a:spcAft>
              <a:buNone/>
            </a:pPr>
            <a:r>
              <a:rPr lang="en-GB" sz="5200"/>
              <a:t>                         We can implement Heart rate pulse variability to find accurately &amp; identify the driving behaviour of drivers          </a:t>
            </a:r>
            <a:endParaRPr sz="5200"/>
          </a:p>
          <a:p>
            <a:pPr indent="0" lvl="0" marL="0" rtl="0" algn="l">
              <a:spcBef>
                <a:spcPts val="1200"/>
              </a:spcBef>
              <a:spcAft>
                <a:spcPts val="0"/>
              </a:spcAft>
              <a:buNone/>
            </a:pPr>
            <a:r>
              <a:rPr lang="en-GB" sz="5200"/>
              <a:t>                          and to assist them by sending emergency alert to nearby Health care center.          </a:t>
            </a:r>
            <a:endParaRPr sz="5200"/>
          </a:p>
          <a:p>
            <a:pPr indent="0" lvl="0" marL="0" rtl="0" algn="l">
              <a:spcBef>
                <a:spcPts val="1200"/>
              </a:spcBef>
              <a:spcAft>
                <a:spcPts val="0"/>
              </a:spcAft>
              <a:buNone/>
            </a:pPr>
            <a:r>
              <a:rPr lang="en-GB" sz="5200"/>
              <a:t>                          </a:t>
            </a:r>
            <a:endParaRPr sz="5200"/>
          </a:p>
          <a:p>
            <a:pPr indent="0" lvl="0" marL="0" rtl="0" algn="l">
              <a:spcBef>
                <a:spcPts val="1200"/>
              </a:spcBef>
              <a:spcAft>
                <a:spcPts val="0"/>
              </a:spcAft>
              <a:buNone/>
            </a:pPr>
            <a:r>
              <a:t/>
            </a:r>
            <a:endParaRPr sz="5200"/>
          </a:p>
          <a:p>
            <a:pPr indent="0" lvl="0" marL="0" rtl="0" algn="l">
              <a:spcBef>
                <a:spcPts val="1200"/>
              </a:spcBef>
              <a:spcAft>
                <a:spcPts val="0"/>
              </a:spcAft>
              <a:buNone/>
            </a:pPr>
            <a:r>
              <a:rPr lang="en-GB" sz="5200">
                <a:solidFill>
                  <a:srgbClr val="EA9999"/>
                </a:solidFill>
              </a:rPr>
              <a:t> </a:t>
            </a:r>
            <a:r>
              <a:rPr lang="en-GB" sz="8000">
                <a:solidFill>
                  <a:srgbClr val="EA9999"/>
                </a:solidFill>
              </a:rPr>
              <a:t>CONCLUSION</a:t>
            </a:r>
            <a:endParaRPr sz="8000">
              <a:solidFill>
                <a:srgbClr val="EA9999"/>
              </a:solidFill>
            </a:endParaRPr>
          </a:p>
          <a:p>
            <a:pPr indent="0" lvl="0" marL="0" rtl="0" algn="l">
              <a:spcBef>
                <a:spcPts val="1200"/>
              </a:spcBef>
              <a:spcAft>
                <a:spcPts val="0"/>
              </a:spcAft>
              <a:buNone/>
            </a:pPr>
            <a:r>
              <a:rPr lang="en-GB" sz="5200">
                <a:solidFill>
                  <a:srgbClr val="EA9999"/>
                </a:solidFill>
              </a:rPr>
              <a:t>                   </a:t>
            </a:r>
            <a:r>
              <a:rPr lang="en-GB" sz="5200">
                <a:solidFill>
                  <a:srgbClr val="FFFFFF"/>
                </a:solidFill>
              </a:rPr>
              <a:t>An effective solution is provided to develop the intelligent system for vehicles which will monitor various parameters of vehicle and send to the base unit .  </a:t>
            </a:r>
            <a:endParaRPr sz="5200">
              <a:solidFill>
                <a:srgbClr val="FFFFFF"/>
              </a:solidFill>
            </a:endParaRPr>
          </a:p>
          <a:p>
            <a:pPr indent="0" lvl="0" marL="0" rtl="0" algn="l">
              <a:spcBef>
                <a:spcPts val="1200"/>
              </a:spcBef>
              <a:spcAft>
                <a:spcPts val="0"/>
              </a:spcAft>
              <a:buNone/>
            </a:pPr>
            <a:r>
              <a:rPr lang="en-GB" sz="5200">
                <a:solidFill>
                  <a:srgbClr val="FFFFFF"/>
                </a:solidFill>
              </a:rPr>
              <a:t>By using hardware platform who’s Core is Arduino, Alcohol sensor mq3. The whole Control system has the advantage of small volume and high reliability.</a:t>
            </a:r>
            <a:endParaRPr sz="5200">
              <a:solidFill>
                <a:srgbClr val="FFFFFF"/>
              </a:solidFill>
            </a:endParaRPr>
          </a:p>
          <a:p>
            <a:pPr indent="0" lvl="0" marL="0" rtl="0" algn="l">
              <a:spcBef>
                <a:spcPts val="1200"/>
              </a:spcBef>
              <a:spcAft>
                <a:spcPts val="0"/>
              </a:spcAft>
              <a:buNone/>
            </a:pPr>
            <a:r>
              <a:rPr lang="en-GB" sz="5200">
                <a:solidFill>
                  <a:srgbClr val="FFFFFF"/>
                </a:solidFill>
              </a:rPr>
              <a:t> This system also aims to control the accidents and providing useful details about the accidental vehicle, thereby reducing the rate of accidents taking place due to drunken driving. </a:t>
            </a:r>
            <a:endParaRPr sz="5200">
              <a:solidFill>
                <a:srgbClr val="FFFFFF"/>
              </a:solidFill>
            </a:endParaRPr>
          </a:p>
          <a:p>
            <a:pPr indent="0" lvl="0" marL="0" rtl="0" algn="l">
              <a:spcBef>
                <a:spcPts val="1200"/>
              </a:spcBef>
              <a:spcAft>
                <a:spcPts val="0"/>
              </a:spcAft>
              <a:buNone/>
            </a:pPr>
            <a:r>
              <a:rPr lang="en-GB" sz="5200">
                <a:solidFill>
                  <a:srgbClr val="FFFFFF"/>
                </a:solidFill>
              </a:rPr>
              <a:t>This system brings innovation to the existing technology in the vehicles and also improves the safety features, hence proving to be an effective development in the automobile industry.</a:t>
            </a:r>
            <a:endParaRPr sz="5200">
              <a:solidFill>
                <a:srgbClr val="FFFFFF"/>
              </a:solidFill>
            </a:endParaRPr>
          </a:p>
          <a:p>
            <a:pPr indent="0" lvl="0" marL="0" rtl="0" algn="l">
              <a:spcBef>
                <a:spcPts val="1200"/>
              </a:spcBef>
              <a:spcAft>
                <a:spcPts val="0"/>
              </a:spcAft>
              <a:buNone/>
            </a:pPr>
            <a:r>
              <a:t/>
            </a:r>
            <a:endParaRPr sz="1800">
              <a:solidFill>
                <a:srgbClr val="FFFFFF"/>
              </a:solidFill>
            </a:endParaRPr>
          </a:p>
          <a:p>
            <a:pPr indent="0" lvl="0" marL="0" rtl="0" algn="l">
              <a:spcBef>
                <a:spcPts val="1200"/>
              </a:spcBef>
              <a:spcAft>
                <a:spcPts val="0"/>
              </a:spcAft>
              <a:buNone/>
            </a:pPr>
            <a:r>
              <a:t/>
            </a:r>
            <a:endParaRPr sz="1800">
              <a:solidFill>
                <a:srgbClr val="EA9999"/>
              </a:solidFill>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REVIEW 2 Expectations</a:t>
            </a:r>
            <a:endParaRPr/>
          </a:p>
        </p:txBody>
      </p:sp>
      <p:sp>
        <p:nvSpPr>
          <p:cNvPr id="205" name="Google Shape;205;p23"/>
          <p:cNvSpPr txBox="1"/>
          <p:nvPr>
            <p:ph idx="1" type="body"/>
          </p:nvPr>
        </p:nvSpPr>
        <p:spPr>
          <a:xfrm>
            <a:off x="187450" y="1113050"/>
            <a:ext cx="8728800" cy="383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500"/>
              <a:t>1 .    What if the person beside the driver is drunk?</a:t>
            </a:r>
            <a:endParaRPr sz="1500"/>
          </a:p>
          <a:p>
            <a:pPr indent="0" lvl="0" marL="0" rtl="0" algn="l">
              <a:spcBef>
                <a:spcPts val="1200"/>
              </a:spcBef>
              <a:spcAft>
                <a:spcPts val="0"/>
              </a:spcAft>
              <a:buNone/>
            </a:pPr>
            <a:r>
              <a:rPr lang="en-GB" sz="1500"/>
              <a:t>       We can cover the circumference of the  MQ3 sensor so that the directivity is only  towards the driver </a:t>
            </a:r>
            <a:endParaRPr sz="1500"/>
          </a:p>
          <a:p>
            <a:pPr indent="0" lvl="0" marL="0" rtl="0" algn="l">
              <a:spcBef>
                <a:spcPts val="1200"/>
              </a:spcBef>
              <a:spcAft>
                <a:spcPts val="0"/>
              </a:spcAft>
              <a:buNone/>
            </a:pPr>
            <a:r>
              <a:rPr lang="en-GB" sz="1500"/>
              <a:t>2     Placing of the sensor ?</a:t>
            </a:r>
            <a:endParaRPr sz="1500"/>
          </a:p>
          <a:p>
            <a:pPr indent="0" lvl="0" marL="0" rtl="0" algn="l">
              <a:spcBef>
                <a:spcPts val="1200"/>
              </a:spcBef>
              <a:spcAft>
                <a:spcPts val="0"/>
              </a:spcAft>
              <a:buNone/>
            </a:pPr>
            <a:r>
              <a:rPr lang="en-GB" sz="1500"/>
              <a:t>       The sensor can be placed on the steering wheel .</a:t>
            </a:r>
            <a:endParaRPr sz="1500"/>
          </a:p>
          <a:p>
            <a:pPr indent="0" lvl="0" marL="0" rtl="0" algn="l">
              <a:spcBef>
                <a:spcPts val="1200"/>
              </a:spcBef>
              <a:spcAft>
                <a:spcPts val="0"/>
              </a:spcAft>
              <a:buNone/>
            </a:pPr>
            <a:r>
              <a:rPr lang="en-GB" sz="1500"/>
              <a:t>3    Will the doors and windows  get locked </a:t>
            </a:r>
            <a:r>
              <a:rPr lang="en-GB" sz="1500"/>
              <a:t>up on</a:t>
            </a:r>
            <a:r>
              <a:rPr lang="en-GB" sz="1500"/>
              <a:t> alcohol detection?</a:t>
            </a:r>
            <a:endParaRPr sz="1500"/>
          </a:p>
          <a:p>
            <a:pPr indent="0" lvl="0" marL="0" rtl="0" algn="l">
              <a:spcBef>
                <a:spcPts val="1200"/>
              </a:spcBef>
              <a:spcAft>
                <a:spcPts val="0"/>
              </a:spcAft>
              <a:buNone/>
            </a:pPr>
            <a:r>
              <a:rPr lang="en-GB" sz="1500"/>
              <a:t>      No, when the alcohol concentration is detected the engine goes off while the doors and windows are     left open .</a:t>
            </a:r>
            <a:endParaRPr sz="1500"/>
          </a:p>
          <a:p>
            <a:pPr indent="0" lvl="0" marL="0" rtl="0" algn="l">
              <a:spcBef>
                <a:spcPts val="1200"/>
              </a:spcBef>
              <a:spcAft>
                <a:spcPts val="0"/>
              </a:spcAft>
              <a:buNone/>
            </a:pPr>
            <a:r>
              <a:rPr lang="en-GB" sz="1500"/>
              <a:t> 4   is it suitable for every class of vehicle?</a:t>
            </a:r>
            <a:endParaRPr sz="1500"/>
          </a:p>
          <a:p>
            <a:pPr indent="0" lvl="0" marL="0" rtl="0" algn="l">
              <a:spcBef>
                <a:spcPts val="1200"/>
              </a:spcBef>
              <a:spcAft>
                <a:spcPts val="1200"/>
              </a:spcAft>
              <a:buNone/>
            </a:pPr>
            <a:r>
              <a:rPr lang="en-GB" sz="1500"/>
              <a:t>      Yes, Provided it has closed cabin (ex: car, Bus, Truck).</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idx="1" type="body"/>
          </p:nvPr>
        </p:nvSpPr>
        <p:spPr>
          <a:xfrm>
            <a:off x="152325" y="281200"/>
            <a:ext cx="8576400" cy="466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000"/>
              <a:t>Demonstrating the range of the MQ3 SENSOR</a:t>
            </a:r>
            <a:endParaRPr sz="3000"/>
          </a:p>
          <a:p>
            <a:pPr indent="0" lvl="0" marL="0" rtl="0" algn="l">
              <a:spcBef>
                <a:spcPts val="1200"/>
              </a:spcBef>
              <a:spcAft>
                <a:spcPts val="0"/>
              </a:spcAft>
              <a:buNone/>
            </a:pPr>
            <a:r>
              <a:rPr lang="en-GB" sz="2400"/>
              <a:t>                                              </a:t>
            </a:r>
            <a:r>
              <a:rPr lang="en-GB" sz="2400"/>
              <a:t>Range : 0.6 m or more</a:t>
            </a:r>
            <a:endParaRPr sz="2400"/>
          </a:p>
          <a:p>
            <a:pPr indent="0" lvl="0" marL="0" rtl="0" algn="l">
              <a:spcBef>
                <a:spcPts val="1200"/>
              </a:spcBef>
              <a:spcAft>
                <a:spcPts val="1200"/>
              </a:spcAft>
              <a:buNone/>
            </a:pPr>
            <a:r>
              <a:t/>
            </a:r>
            <a:endParaRPr sz="2400"/>
          </a:p>
        </p:txBody>
      </p:sp>
      <p:pic>
        <p:nvPicPr>
          <p:cNvPr id="211" name="Google Shape;211;p24"/>
          <p:cNvPicPr preferRelativeResize="0"/>
          <p:nvPr/>
        </p:nvPicPr>
        <p:blipFill>
          <a:blip r:embed="rId3">
            <a:alphaModFix/>
          </a:blip>
          <a:stretch>
            <a:fillRect/>
          </a:stretch>
        </p:blipFill>
        <p:spPr>
          <a:xfrm>
            <a:off x="2425300" y="1534850"/>
            <a:ext cx="4179376" cy="34964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823850" y="2053000"/>
            <a:ext cx="6096600" cy="93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GB" sz="1220" u="sng">
                <a:solidFill>
                  <a:schemeClr val="hlink"/>
                </a:solidFill>
                <a:hlinkClick r:id="rId3"/>
              </a:rPr>
              <a:t>https://www.ijert.org/automatic-engine-locking-system-through-alcohol-detection</a:t>
            </a:r>
            <a:endParaRPr sz="1220"/>
          </a:p>
          <a:p>
            <a:pPr indent="0" lvl="0" marL="0" rtl="0" algn="l">
              <a:spcBef>
                <a:spcPts val="0"/>
              </a:spcBef>
              <a:spcAft>
                <a:spcPts val="0"/>
              </a:spcAft>
              <a:buSzPts val="990"/>
              <a:buNone/>
            </a:pPr>
            <a:r>
              <a:t/>
            </a:r>
            <a:endParaRPr sz="1220"/>
          </a:p>
          <a:p>
            <a:pPr indent="0" lvl="0" marL="0" rtl="0" algn="l">
              <a:spcBef>
                <a:spcPts val="0"/>
              </a:spcBef>
              <a:spcAft>
                <a:spcPts val="0"/>
              </a:spcAft>
              <a:buSzPts val="990"/>
              <a:buNone/>
            </a:pPr>
            <a:r>
              <a:rPr lang="en-GB" sz="1220" u="sng">
                <a:solidFill>
                  <a:schemeClr val="hlink"/>
                </a:solidFill>
                <a:hlinkClick r:id="rId4"/>
              </a:rPr>
              <a:t>http://howtomechatronics.com/projects/arduino-radar-project/</a:t>
            </a:r>
            <a:endParaRPr sz="1220"/>
          </a:p>
          <a:p>
            <a:pPr indent="0" lvl="0" marL="0" rtl="0" algn="l">
              <a:spcBef>
                <a:spcPts val="0"/>
              </a:spcBef>
              <a:spcAft>
                <a:spcPts val="0"/>
              </a:spcAft>
              <a:buSzPts val="990"/>
              <a:buNone/>
            </a:pPr>
            <a:r>
              <a:t/>
            </a:r>
            <a:endParaRPr sz="1220"/>
          </a:p>
        </p:txBody>
      </p:sp>
      <p:sp>
        <p:nvSpPr>
          <p:cNvPr id="217" name="Google Shape;217;p25"/>
          <p:cNvSpPr txBox="1"/>
          <p:nvPr/>
        </p:nvSpPr>
        <p:spPr>
          <a:xfrm>
            <a:off x="929050" y="1243800"/>
            <a:ext cx="4308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D5A6BD"/>
                </a:solidFill>
                <a:latin typeface="Lato"/>
                <a:ea typeface="Lato"/>
                <a:cs typeface="Lato"/>
                <a:sym typeface="Lato"/>
              </a:rPr>
              <a:t>Reference</a:t>
            </a:r>
            <a:endParaRPr b="1" sz="2400">
              <a:solidFill>
                <a:srgbClr val="D5A6BD"/>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395325" y="773325"/>
            <a:ext cx="8260800" cy="1324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  </a:t>
            </a:r>
            <a:r>
              <a:rPr lang="en-GB" sz="3000">
                <a:latin typeface="Comic Sans MS"/>
                <a:ea typeface="Comic Sans MS"/>
                <a:cs typeface="Comic Sans MS"/>
                <a:sym typeface="Comic Sans MS"/>
              </a:rPr>
              <a:t>A</a:t>
            </a:r>
            <a:r>
              <a:rPr lang="en-GB" sz="3000">
                <a:latin typeface="Comic Sans MS"/>
                <a:ea typeface="Comic Sans MS"/>
                <a:cs typeface="Comic Sans MS"/>
                <a:sym typeface="Comic Sans MS"/>
              </a:rPr>
              <a:t>lcohol sensing and automatic engine locking system and Location sharing                                                                     </a:t>
            </a:r>
            <a:endParaRPr sz="3000">
              <a:latin typeface="Comic Sans MS"/>
              <a:ea typeface="Comic Sans MS"/>
              <a:cs typeface="Comic Sans MS"/>
              <a:sym typeface="Comic Sans MS"/>
            </a:endParaRPr>
          </a:p>
        </p:txBody>
      </p:sp>
      <p:pic>
        <p:nvPicPr>
          <p:cNvPr id="142" name="Google Shape;142;p14"/>
          <p:cNvPicPr preferRelativeResize="0"/>
          <p:nvPr/>
        </p:nvPicPr>
        <p:blipFill>
          <a:blip r:embed="rId3">
            <a:alphaModFix/>
          </a:blip>
          <a:stretch>
            <a:fillRect/>
          </a:stretch>
        </p:blipFill>
        <p:spPr>
          <a:xfrm>
            <a:off x="3986575" y="2036475"/>
            <a:ext cx="4669575" cy="2587925"/>
          </a:xfrm>
          <a:prstGeom prst="rect">
            <a:avLst/>
          </a:prstGeom>
          <a:noFill/>
          <a:ln>
            <a:noFill/>
          </a:ln>
        </p:spPr>
      </p:pic>
      <p:pic>
        <p:nvPicPr>
          <p:cNvPr id="143" name="Google Shape;143;p14"/>
          <p:cNvPicPr preferRelativeResize="0"/>
          <p:nvPr/>
        </p:nvPicPr>
        <p:blipFill>
          <a:blip r:embed="rId4">
            <a:alphaModFix/>
          </a:blip>
          <a:stretch>
            <a:fillRect/>
          </a:stretch>
        </p:blipFill>
        <p:spPr>
          <a:xfrm>
            <a:off x="395325" y="2036475"/>
            <a:ext cx="3368375" cy="2587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idx="1" type="body"/>
          </p:nvPr>
        </p:nvSpPr>
        <p:spPr>
          <a:xfrm>
            <a:off x="515750" y="362425"/>
            <a:ext cx="8223900" cy="4530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              </a:t>
            </a:r>
            <a:r>
              <a:rPr lang="en-GB" sz="1800">
                <a:solidFill>
                  <a:srgbClr val="3D85C6"/>
                </a:solidFill>
              </a:rPr>
              <a:t> </a:t>
            </a:r>
            <a:r>
              <a:rPr lang="en-GB" sz="1800">
                <a:solidFill>
                  <a:srgbClr val="00FFFF"/>
                </a:solidFill>
              </a:rPr>
              <a:t>Abstract:</a:t>
            </a:r>
            <a:r>
              <a:rPr lang="en-GB" sz="1800">
                <a:solidFill>
                  <a:srgbClr val="741B47"/>
                </a:solidFill>
              </a:rPr>
              <a:t> </a:t>
            </a:r>
            <a:endParaRPr sz="1800">
              <a:solidFill>
                <a:srgbClr val="741B47"/>
              </a:solidFill>
            </a:endParaRPr>
          </a:p>
          <a:p>
            <a:pPr indent="0" lvl="0" marL="0" rtl="0" algn="l">
              <a:spcBef>
                <a:spcPts val="1200"/>
              </a:spcBef>
              <a:spcAft>
                <a:spcPts val="0"/>
              </a:spcAft>
              <a:buNone/>
            </a:pPr>
            <a:r>
              <a:rPr lang="en-GB"/>
              <a:t>                  The main purpose behind this project is “DRUNK DRIVING DETECTION”.       </a:t>
            </a:r>
            <a:endParaRPr/>
          </a:p>
          <a:p>
            <a:pPr indent="0" lvl="0" marL="0" rtl="0" algn="l">
              <a:spcBef>
                <a:spcPts val="1200"/>
              </a:spcBef>
              <a:spcAft>
                <a:spcPts val="0"/>
              </a:spcAft>
              <a:buNone/>
            </a:pPr>
            <a:r>
              <a:rPr lang="en-GB"/>
              <a:t>                   Now a day’s many accidents  h</a:t>
            </a:r>
            <a:r>
              <a:rPr lang="en-GB"/>
              <a:t>ap</a:t>
            </a:r>
            <a:r>
              <a:rPr lang="en-GB"/>
              <a:t>pen  because of the alcohol consumption of the person who is driving</a:t>
            </a:r>
            <a:endParaRPr/>
          </a:p>
          <a:p>
            <a:pPr indent="0" lvl="0" marL="0" rtl="0" algn="l">
              <a:spcBef>
                <a:spcPts val="1200"/>
              </a:spcBef>
              <a:spcAft>
                <a:spcPts val="0"/>
              </a:spcAft>
              <a:buNone/>
            </a:pPr>
            <a:r>
              <a:rPr lang="en-GB"/>
              <a:t>                   the car.</a:t>
            </a:r>
            <a:endParaRPr/>
          </a:p>
          <a:p>
            <a:pPr indent="0" lvl="0" marL="0" rtl="0" algn="l">
              <a:spcBef>
                <a:spcPts val="1200"/>
              </a:spcBef>
              <a:spcAft>
                <a:spcPts val="0"/>
              </a:spcAft>
              <a:buNone/>
            </a:pPr>
            <a:r>
              <a:rPr lang="en-GB"/>
              <a:t>                   The drunk driving is a  </a:t>
            </a:r>
            <a:r>
              <a:rPr lang="en-GB"/>
              <a:t>major reason of accident</a:t>
            </a:r>
            <a:r>
              <a:rPr lang="en-GB"/>
              <a:t> . </a:t>
            </a:r>
            <a:r>
              <a:rPr lang="en-GB"/>
              <a:t>This project should be installed inside the vehicle.</a:t>
            </a:r>
            <a:r>
              <a:rPr lang="en-GB"/>
              <a:t>                                                                                                                                                                                         </a:t>
            </a:r>
            <a:endParaRPr/>
          </a:p>
          <a:p>
            <a:pPr indent="0" lvl="0" marL="0" rtl="0" algn="l">
              <a:spcBef>
                <a:spcPts val="1200"/>
              </a:spcBef>
              <a:spcAft>
                <a:spcPts val="0"/>
              </a:spcAft>
              <a:buNone/>
            </a:pPr>
            <a:r>
              <a:rPr lang="en-GB"/>
              <a:t>                    In this project we have developed an automatic engine locking system using</a:t>
            </a:r>
            <a:endParaRPr/>
          </a:p>
          <a:p>
            <a:pPr indent="0" lvl="0" marL="0" rtl="0" algn="l">
              <a:spcBef>
                <a:spcPts val="1200"/>
              </a:spcBef>
              <a:spcAft>
                <a:spcPts val="0"/>
              </a:spcAft>
              <a:buNone/>
            </a:pPr>
            <a:r>
              <a:rPr lang="en-GB"/>
              <a:t>                                                                   </a:t>
            </a:r>
            <a:r>
              <a:rPr lang="en-GB">
                <a:solidFill>
                  <a:srgbClr val="FFE599"/>
                </a:solidFill>
              </a:rPr>
              <a:t>Arduino UNO board</a:t>
            </a:r>
            <a:r>
              <a:rPr lang="en-GB"/>
              <a:t> - Microcontroller </a:t>
            </a:r>
            <a:endParaRPr/>
          </a:p>
          <a:p>
            <a:pPr indent="0" lvl="0" marL="0" rtl="0" algn="l">
              <a:spcBef>
                <a:spcPts val="1200"/>
              </a:spcBef>
              <a:spcAft>
                <a:spcPts val="0"/>
              </a:spcAft>
              <a:buNone/>
            </a:pPr>
            <a:r>
              <a:rPr lang="en-GB"/>
              <a:t>                                                                   </a:t>
            </a:r>
            <a:r>
              <a:rPr lang="en-GB">
                <a:solidFill>
                  <a:srgbClr val="FFE599"/>
                </a:solidFill>
              </a:rPr>
              <a:t>MQ3 Sensor</a:t>
            </a:r>
            <a:r>
              <a:rPr lang="en-GB"/>
              <a:t>  - Analog alcohol Sensor- Breath Analyzer.</a:t>
            </a:r>
            <a:endParaRPr/>
          </a:p>
          <a:p>
            <a:pPr indent="0" lvl="0" marL="0" rtl="0" algn="l">
              <a:spcBef>
                <a:spcPts val="1200"/>
              </a:spcBef>
              <a:spcAft>
                <a:spcPts val="0"/>
              </a:spcAft>
              <a:buNone/>
            </a:pPr>
            <a:r>
              <a:rPr lang="en-GB"/>
              <a:t>                                                                  </a:t>
            </a:r>
            <a:r>
              <a:rPr lang="en-GB">
                <a:solidFill>
                  <a:srgbClr val="FFE599"/>
                </a:solidFill>
              </a:rPr>
              <a:t> DC Motor - </a:t>
            </a:r>
            <a:r>
              <a:rPr lang="en-GB"/>
              <a:t>Depicted</a:t>
            </a:r>
            <a:r>
              <a:rPr lang="en-GB"/>
              <a:t> as wheels of the car/vehicle</a:t>
            </a:r>
            <a:endParaRPr/>
          </a:p>
          <a:p>
            <a:pPr indent="0" lvl="0" marL="0" rtl="0" algn="l">
              <a:spcBef>
                <a:spcPts val="1200"/>
              </a:spcBef>
              <a:spcAft>
                <a:spcPts val="0"/>
              </a:spcAft>
              <a:buNone/>
            </a:pPr>
            <a:r>
              <a:rPr lang="en-GB"/>
              <a:t>                                                                    </a:t>
            </a:r>
            <a:r>
              <a:rPr lang="en-GB">
                <a:solidFill>
                  <a:srgbClr val="FFE599"/>
                </a:solidFill>
              </a:rPr>
              <a:t>Buzzer/Alarm - </a:t>
            </a:r>
            <a:r>
              <a:rPr lang="en-GB"/>
              <a:t>To warn the driver </a:t>
            </a:r>
            <a:endParaRPr/>
          </a:p>
          <a:p>
            <a:pPr indent="0" lvl="0" marL="0" rtl="0" algn="l">
              <a:spcBef>
                <a:spcPts val="1200"/>
              </a:spcBef>
              <a:spcAft>
                <a:spcPts val="0"/>
              </a:spcAft>
              <a:buNone/>
            </a:pPr>
            <a:r>
              <a:rPr lang="en-GB"/>
              <a:t>                                                                </a:t>
            </a:r>
            <a:r>
              <a:rPr lang="en-GB">
                <a:solidFill>
                  <a:srgbClr val="FFE599"/>
                </a:solidFill>
              </a:rPr>
              <a:t>    Relay </a:t>
            </a:r>
            <a:r>
              <a:rPr lang="en-GB"/>
              <a:t>- Connected to motors which is dependent on the values of MQ3 sensor.</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6845400" cy="719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Brief facts </a:t>
            </a:r>
            <a:r>
              <a:rPr lang="en-GB" sz="1400">
                <a:solidFill>
                  <a:srgbClr val="000000"/>
                </a:solidFill>
                <a:highlight>
                  <a:srgbClr val="FFFFFF"/>
                </a:highlight>
                <a:latin typeface="Arial"/>
                <a:ea typeface="Arial"/>
                <a:cs typeface="Arial"/>
                <a:sym typeface="Arial"/>
              </a:rPr>
              <a:t> </a:t>
            </a:r>
            <a:endParaRPr sz="14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400">
              <a:solidFill>
                <a:srgbClr val="000000"/>
              </a:solidFill>
              <a:highlight>
                <a:srgbClr val="FFFFFF"/>
              </a:highlight>
              <a:latin typeface="Arial"/>
              <a:ea typeface="Arial"/>
              <a:cs typeface="Arial"/>
              <a:sym typeface="Arial"/>
            </a:endParaRPr>
          </a:p>
        </p:txBody>
      </p:sp>
      <p:sp>
        <p:nvSpPr>
          <p:cNvPr id="154" name="Google Shape;154;p16"/>
          <p:cNvSpPr txBox="1"/>
          <p:nvPr>
            <p:ph idx="1" type="body"/>
          </p:nvPr>
        </p:nvSpPr>
        <p:spPr>
          <a:xfrm>
            <a:off x="222600" y="1370825"/>
            <a:ext cx="8834100" cy="3678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200">
                <a:solidFill>
                  <a:srgbClr val="5A5A5A"/>
                </a:solidFill>
                <a:highlight>
                  <a:srgbClr val="F6F6F6"/>
                </a:highlight>
                <a:latin typeface="Roboto"/>
                <a:ea typeface="Roboto"/>
                <a:cs typeface="Roboto"/>
                <a:sym typeface="Roboto"/>
              </a:rPr>
              <a:t>Approximately one-third of all traffic crash fatalities in the United States involve drunk drivers (with BACs of .08 g/dL or higher). In 2019, there were 10,142 people killed in these preventable crashes. In fact, on average over the 10-year period from 2010-2019, more than 10,000 people died every year in drunk-driving crashes</a:t>
            </a:r>
            <a:endParaRPr sz="1200">
              <a:solidFill>
                <a:srgbClr val="5A5A5A"/>
              </a:solidFill>
              <a:highlight>
                <a:srgbClr val="F6F6F6"/>
              </a:highlight>
              <a:latin typeface="Roboto"/>
              <a:ea typeface="Roboto"/>
              <a:cs typeface="Roboto"/>
              <a:sym typeface="Roboto"/>
            </a:endParaRPr>
          </a:p>
          <a:p>
            <a:pPr indent="0" lvl="0" marL="0" rtl="0" algn="l">
              <a:spcBef>
                <a:spcPts val="1200"/>
              </a:spcBef>
              <a:spcAft>
                <a:spcPts val="0"/>
              </a:spcAft>
              <a:buNone/>
            </a:pPr>
            <a:r>
              <a:rPr lang="en-GB" sz="1200">
                <a:solidFill>
                  <a:srgbClr val="424242"/>
                </a:solidFill>
                <a:highlight>
                  <a:srgbClr val="FFFFFF"/>
                </a:highlight>
              </a:rPr>
              <a:t>Indian roads continue to be one of the deadliest in the world. Of the 1.46 lakh people who lost their lives in road accident in 2015, 4.6% (6755) was caused by drunk drivers.</a:t>
            </a:r>
            <a:r>
              <a:rPr lang="en-GB" sz="1200">
                <a:solidFill>
                  <a:srgbClr val="5A5A5A"/>
                </a:solidFill>
                <a:highlight>
                  <a:srgbClr val="F6F6F6"/>
                </a:highlight>
                <a:latin typeface="Roboto"/>
                <a:ea typeface="Roboto"/>
                <a:cs typeface="Roboto"/>
                <a:sym typeface="Roboto"/>
              </a:rPr>
              <a:t>.</a:t>
            </a:r>
            <a:endParaRPr sz="1200">
              <a:solidFill>
                <a:srgbClr val="202124"/>
              </a:solidFill>
              <a:highlight>
                <a:srgbClr val="F6F6F6"/>
              </a:highlight>
              <a:latin typeface="Arial"/>
              <a:ea typeface="Arial"/>
              <a:cs typeface="Arial"/>
              <a:sym typeface="Arial"/>
            </a:endParaRPr>
          </a:p>
          <a:p>
            <a:pPr indent="0" lvl="0" marL="0" rtl="0" algn="l">
              <a:spcBef>
                <a:spcPts val="1200"/>
              </a:spcBef>
              <a:spcAft>
                <a:spcPts val="0"/>
              </a:spcAft>
              <a:buNone/>
            </a:pPr>
            <a:r>
              <a:rPr lang="en-GB" sz="1200">
                <a:solidFill>
                  <a:srgbClr val="202124"/>
                </a:solidFill>
                <a:highlight>
                  <a:srgbClr val="FFFFFF"/>
                </a:highlight>
                <a:latin typeface="Arial"/>
                <a:ea typeface="Arial"/>
                <a:cs typeface="Arial"/>
                <a:sym typeface="Arial"/>
              </a:rPr>
              <a:t>South Africa has the highest rate of drunk driving fatalities globally, with </a:t>
            </a:r>
            <a:r>
              <a:rPr b="1" lang="en-GB" sz="1200">
                <a:solidFill>
                  <a:srgbClr val="202124"/>
                </a:solidFill>
                <a:highlight>
                  <a:srgbClr val="FFFFFF"/>
                </a:highlight>
                <a:latin typeface="Arial"/>
                <a:ea typeface="Arial"/>
                <a:cs typeface="Arial"/>
                <a:sym typeface="Arial"/>
              </a:rPr>
              <a:t>25.1</a:t>
            </a:r>
            <a:r>
              <a:rPr lang="en-GB" sz="1200">
                <a:solidFill>
                  <a:srgbClr val="202124"/>
                </a:solidFill>
                <a:highlight>
                  <a:srgbClr val="FFFFFF"/>
                </a:highlight>
                <a:latin typeface="Arial"/>
                <a:ea typeface="Arial"/>
                <a:cs typeface="Arial"/>
                <a:sym typeface="Arial"/>
              </a:rPr>
              <a:t> deaths per 100,000 total population</a:t>
            </a:r>
            <a:endParaRPr sz="1200">
              <a:solidFill>
                <a:srgbClr val="202124"/>
              </a:solidFill>
              <a:highlight>
                <a:srgbClr val="FFFFFF"/>
              </a:highlight>
              <a:latin typeface="Arial"/>
              <a:ea typeface="Arial"/>
              <a:cs typeface="Arial"/>
              <a:sym typeface="Arial"/>
            </a:endParaRPr>
          </a:p>
          <a:p>
            <a:pPr indent="0" lvl="0" marL="0" rtl="0" algn="l">
              <a:spcBef>
                <a:spcPts val="0"/>
              </a:spcBef>
              <a:spcAft>
                <a:spcPts val="0"/>
              </a:spcAft>
              <a:buNone/>
            </a:pPr>
            <a:r>
              <a:rPr lang="en-GB">
                <a:solidFill>
                  <a:srgbClr val="000000"/>
                </a:solidFill>
                <a:highlight>
                  <a:srgbClr val="FFFFFF"/>
                </a:highlight>
                <a:latin typeface="Arial"/>
                <a:ea typeface="Arial"/>
                <a:cs typeface="Arial"/>
                <a:sym typeface="Arial"/>
              </a:rPr>
              <a:t>As per the National statistics, an average of nearly 12,000 people die every year and an average of nine lakh people get arrested in DWI incidents. The offenders largely belong to th</a:t>
            </a:r>
            <a:r>
              <a:rPr lang="en-GB" sz="1400">
                <a:solidFill>
                  <a:srgbClr val="000000"/>
                </a:solidFill>
                <a:highlight>
                  <a:srgbClr val="FFFFFF"/>
                </a:highlight>
                <a:latin typeface="Arial"/>
                <a:ea typeface="Arial"/>
                <a:cs typeface="Arial"/>
                <a:sym typeface="Arial"/>
              </a:rPr>
              <a:t>e </a:t>
            </a:r>
            <a:endParaRPr sz="14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lang="en-GB" sz="1400">
                <a:solidFill>
                  <a:srgbClr val="000000"/>
                </a:solidFill>
                <a:highlight>
                  <a:srgbClr val="FFFFFF"/>
                </a:highlight>
                <a:latin typeface="Arial"/>
                <a:ea typeface="Arial"/>
                <a:cs typeface="Arial"/>
                <a:sym typeface="Arial"/>
              </a:rPr>
              <a:t>age group of 30 to 40 years.</a:t>
            </a:r>
            <a:endParaRPr sz="14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lang="en-GB" sz="1400">
                <a:solidFill>
                  <a:srgbClr val="000000"/>
                </a:solidFill>
                <a:highlight>
                  <a:srgbClr val="FFFFFF"/>
                </a:highlight>
                <a:latin typeface="Arial"/>
                <a:ea typeface="Arial"/>
                <a:cs typeface="Arial"/>
                <a:sym typeface="Arial"/>
              </a:rPr>
              <a:t>In 2016, it had been reported that 70% of accidents </a:t>
            </a:r>
            <a:r>
              <a:rPr lang="en-GB" sz="1400">
                <a:solidFill>
                  <a:srgbClr val="000000"/>
                </a:solidFill>
                <a:highlight>
                  <a:srgbClr val="FFFFFF"/>
                </a:highlight>
                <a:latin typeface="Arial"/>
                <a:ea typeface="Arial"/>
                <a:cs typeface="Arial"/>
                <a:sym typeface="Arial"/>
              </a:rPr>
              <a:t>caused in</a:t>
            </a:r>
            <a:endParaRPr sz="14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lang="en-GB" sz="1400">
                <a:solidFill>
                  <a:srgbClr val="000000"/>
                </a:solidFill>
                <a:highlight>
                  <a:srgbClr val="FFFFFF"/>
                </a:highlight>
                <a:latin typeface="Arial"/>
                <a:ea typeface="Arial"/>
                <a:cs typeface="Arial"/>
                <a:sym typeface="Arial"/>
              </a:rPr>
              <a:t>Delhi were due to drunk driving. caused in  </a:t>
            </a:r>
            <a:endParaRPr sz="140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rPr lang="en-GB" sz="1400">
                <a:solidFill>
                  <a:srgbClr val="000000"/>
                </a:solidFill>
                <a:highlight>
                  <a:srgbClr val="FFFFFF"/>
                </a:highlight>
                <a:latin typeface="Arial"/>
                <a:ea typeface="Arial"/>
                <a:cs typeface="Arial"/>
                <a:sym typeface="Arial"/>
              </a:rPr>
              <a:t> “Most in the metro cities these cases are bound to happen. </a:t>
            </a:r>
            <a:endParaRPr sz="1400">
              <a:solidFill>
                <a:srgbClr val="000000"/>
              </a:solidFill>
              <a:highlight>
                <a:srgbClr val="FFFFFF"/>
              </a:highlight>
              <a:latin typeface="Arial"/>
              <a:ea typeface="Arial"/>
              <a:cs typeface="Arial"/>
              <a:sym typeface="Arial"/>
            </a:endParaRPr>
          </a:p>
        </p:txBody>
      </p:sp>
      <p:pic>
        <p:nvPicPr>
          <p:cNvPr id="155" name="Google Shape;155;p16"/>
          <p:cNvPicPr preferRelativeResize="0"/>
          <p:nvPr/>
        </p:nvPicPr>
        <p:blipFill>
          <a:blip r:embed="rId3">
            <a:alphaModFix/>
          </a:blip>
          <a:stretch>
            <a:fillRect/>
          </a:stretch>
        </p:blipFill>
        <p:spPr>
          <a:xfrm>
            <a:off x="6104250" y="3257150"/>
            <a:ext cx="2817800" cy="1792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idx="1" type="body"/>
          </p:nvPr>
        </p:nvSpPr>
        <p:spPr>
          <a:xfrm>
            <a:off x="131550" y="257750"/>
            <a:ext cx="8880900" cy="480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                                                  </a:t>
            </a:r>
            <a:endParaRPr/>
          </a:p>
          <a:p>
            <a:pPr indent="0" lvl="0" marL="0" rtl="0" algn="l">
              <a:spcBef>
                <a:spcPts val="1200"/>
              </a:spcBef>
              <a:spcAft>
                <a:spcPts val="0"/>
              </a:spcAft>
              <a:buNone/>
            </a:pPr>
            <a:r>
              <a:rPr lang="en-GB"/>
              <a:t> Arduino with cable - </a:t>
            </a:r>
            <a:r>
              <a:rPr lang="en-GB">
                <a:solidFill>
                  <a:srgbClr val="00FF00"/>
                </a:solidFill>
              </a:rPr>
              <a:t>350 INR   </a:t>
            </a:r>
            <a:r>
              <a:rPr lang="en-GB"/>
              <a:t>                                    MQ3 sensor  - </a:t>
            </a:r>
            <a:r>
              <a:rPr lang="en-GB">
                <a:solidFill>
                  <a:srgbClr val="00FF00"/>
                </a:solidFill>
              </a:rPr>
              <a:t>80 INR   </a:t>
            </a:r>
            <a:r>
              <a:rPr lang="en-GB"/>
              <a:t>                                                     Buzzer  -</a:t>
            </a:r>
            <a:r>
              <a:rPr lang="en-GB">
                <a:solidFill>
                  <a:srgbClr val="00FF00"/>
                </a:solidFill>
              </a:rPr>
              <a:t> 60 INR   </a:t>
            </a:r>
            <a:r>
              <a:rPr lang="en-GB"/>
              <a:t>     </a:t>
            </a:r>
            <a:endParaRPr/>
          </a:p>
          <a:p>
            <a:pPr indent="0" lvl="0" marL="0" rtl="0" algn="l">
              <a:spcBef>
                <a:spcPts val="1200"/>
              </a:spcBef>
              <a:spcAft>
                <a:spcPts val="0"/>
              </a:spcAft>
              <a:buNone/>
            </a:pPr>
            <a:r>
              <a:rPr lang="en-GB"/>
              <a:t>                                                                                                </a:t>
            </a:r>
            <a:r>
              <a:rPr lang="en-GB">
                <a:latin typeface="Josefin Sans"/>
                <a:ea typeface="Josefin Sans"/>
                <a:cs typeface="Josefin Sans"/>
                <a:sym typeface="Josefin Sans"/>
              </a:rPr>
              <a:t>  </a:t>
            </a:r>
            <a:r>
              <a:rPr lang="en-GB" sz="1600">
                <a:solidFill>
                  <a:srgbClr val="FF00FF"/>
                </a:solidFill>
                <a:latin typeface="Josefin Sans"/>
                <a:ea typeface="Josefin Sans"/>
                <a:cs typeface="Josefin Sans"/>
                <a:sym typeface="Josefin Sans"/>
              </a:rPr>
              <a:t>COMPONENTS   COST</a:t>
            </a:r>
            <a:endParaRPr sz="1600">
              <a:solidFill>
                <a:srgbClr val="FF00FF"/>
              </a:solidFill>
              <a:latin typeface="Josefin Sans"/>
              <a:ea typeface="Josefin Sans"/>
              <a:cs typeface="Josefin Sans"/>
              <a:sym typeface="Josefin Sans"/>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        DC Motor -</a:t>
            </a:r>
            <a:r>
              <a:rPr lang="en-GB">
                <a:solidFill>
                  <a:srgbClr val="00FF00"/>
                </a:solidFill>
              </a:rPr>
              <a:t>30 INR  </a:t>
            </a:r>
            <a:r>
              <a:rPr lang="en-GB"/>
              <a:t>                                                     Breadboard - </a:t>
            </a:r>
            <a:r>
              <a:rPr lang="en-GB">
                <a:solidFill>
                  <a:srgbClr val="00FF00"/>
                </a:solidFill>
              </a:rPr>
              <a:t>50 INR</a:t>
            </a:r>
            <a:r>
              <a:rPr lang="en-GB"/>
              <a:t>                                                                     Relay - </a:t>
            </a:r>
            <a:r>
              <a:rPr lang="en-GB">
                <a:solidFill>
                  <a:srgbClr val="00FF00"/>
                </a:solidFill>
              </a:rPr>
              <a:t>20 INR    </a:t>
            </a:r>
            <a:r>
              <a:rPr lang="en-GB"/>
              <a:t>                                       </a:t>
            </a:r>
            <a:endParaRPr/>
          </a:p>
        </p:txBody>
      </p:sp>
      <p:pic>
        <p:nvPicPr>
          <p:cNvPr id="161" name="Google Shape;161;p17"/>
          <p:cNvPicPr preferRelativeResize="0"/>
          <p:nvPr/>
        </p:nvPicPr>
        <p:blipFill>
          <a:blip r:embed="rId3">
            <a:alphaModFix/>
          </a:blip>
          <a:stretch>
            <a:fillRect/>
          </a:stretch>
        </p:blipFill>
        <p:spPr>
          <a:xfrm>
            <a:off x="256775" y="257750"/>
            <a:ext cx="1957625" cy="1494050"/>
          </a:xfrm>
          <a:prstGeom prst="rect">
            <a:avLst/>
          </a:prstGeom>
          <a:noFill/>
          <a:ln>
            <a:noFill/>
          </a:ln>
        </p:spPr>
      </p:pic>
      <p:pic>
        <p:nvPicPr>
          <p:cNvPr id="162" name="Google Shape;162;p17"/>
          <p:cNvPicPr preferRelativeResize="0"/>
          <p:nvPr/>
        </p:nvPicPr>
        <p:blipFill>
          <a:blip r:embed="rId4">
            <a:alphaModFix/>
          </a:blip>
          <a:stretch>
            <a:fillRect/>
          </a:stretch>
        </p:blipFill>
        <p:spPr>
          <a:xfrm>
            <a:off x="3538350" y="257750"/>
            <a:ext cx="1870950" cy="1558300"/>
          </a:xfrm>
          <a:prstGeom prst="rect">
            <a:avLst/>
          </a:prstGeom>
          <a:noFill/>
          <a:ln>
            <a:noFill/>
          </a:ln>
        </p:spPr>
      </p:pic>
      <p:pic>
        <p:nvPicPr>
          <p:cNvPr id="163" name="Google Shape;163;p17"/>
          <p:cNvPicPr preferRelativeResize="0"/>
          <p:nvPr/>
        </p:nvPicPr>
        <p:blipFill>
          <a:blip r:embed="rId5">
            <a:alphaModFix/>
          </a:blip>
          <a:stretch>
            <a:fillRect/>
          </a:stretch>
        </p:blipFill>
        <p:spPr>
          <a:xfrm>
            <a:off x="6889250" y="305300"/>
            <a:ext cx="1769175" cy="1494050"/>
          </a:xfrm>
          <a:prstGeom prst="rect">
            <a:avLst/>
          </a:prstGeom>
          <a:noFill/>
          <a:ln>
            <a:noFill/>
          </a:ln>
        </p:spPr>
      </p:pic>
      <p:pic>
        <p:nvPicPr>
          <p:cNvPr id="164" name="Google Shape;164;p17"/>
          <p:cNvPicPr preferRelativeResize="0"/>
          <p:nvPr/>
        </p:nvPicPr>
        <p:blipFill>
          <a:blip r:embed="rId6">
            <a:alphaModFix/>
          </a:blip>
          <a:stretch>
            <a:fillRect/>
          </a:stretch>
        </p:blipFill>
        <p:spPr>
          <a:xfrm>
            <a:off x="3281075" y="2927262"/>
            <a:ext cx="2621187" cy="1558300"/>
          </a:xfrm>
          <a:prstGeom prst="rect">
            <a:avLst/>
          </a:prstGeom>
          <a:noFill/>
          <a:ln>
            <a:noFill/>
          </a:ln>
        </p:spPr>
      </p:pic>
      <p:pic>
        <p:nvPicPr>
          <p:cNvPr id="165" name="Google Shape;165;p17"/>
          <p:cNvPicPr preferRelativeResize="0"/>
          <p:nvPr/>
        </p:nvPicPr>
        <p:blipFill>
          <a:blip r:embed="rId7">
            <a:alphaModFix/>
          </a:blip>
          <a:stretch>
            <a:fillRect/>
          </a:stretch>
        </p:blipFill>
        <p:spPr>
          <a:xfrm>
            <a:off x="256775" y="2973244"/>
            <a:ext cx="1957625" cy="1466319"/>
          </a:xfrm>
          <a:prstGeom prst="rect">
            <a:avLst/>
          </a:prstGeom>
          <a:noFill/>
          <a:ln>
            <a:noFill/>
          </a:ln>
        </p:spPr>
      </p:pic>
      <p:pic>
        <p:nvPicPr>
          <p:cNvPr id="166" name="Google Shape;166;p17"/>
          <p:cNvPicPr preferRelativeResize="0"/>
          <p:nvPr/>
        </p:nvPicPr>
        <p:blipFill>
          <a:blip r:embed="rId8">
            <a:alphaModFix/>
          </a:blip>
          <a:stretch>
            <a:fillRect/>
          </a:stretch>
        </p:blipFill>
        <p:spPr>
          <a:xfrm>
            <a:off x="6968925" y="2927250"/>
            <a:ext cx="1769175" cy="1494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idx="1" type="body"/>
          </p:nvPr>
        </p:nvSpPr>
        <p:spPr>
          <a:xfrm>
            <a:off x="128875" y="140600"/>
            <a:ext cx="8845800" cy="485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            GSM GPRS Module -</a:t>
            </a:r>
            <a:r>
              <a:rPr lang="en-GB">
                <a:solidFill>
                  <a:srgbClr val="00FF00"/>
                </a:solidFill>
              </a:rPr>
              <a:t> 275 INR </a:t>
            </a:r>
            <a:r>
              <a:rPr lang="en-GB"/>
              <a:t>                                  GPS Module Neo 6M - </a:t>
            </a:r>
            <a:r>
              <a:rPr lang="en-GB">
                <a:solidFill>
                  <a:srgbClr val="00FF00"/>
                </a:solidFill>
              </a:rPr>
              <a:t>400 INR     </a:t>
            </a:r>
            <a:r>
              <a:rPr lang="en-GB"/>
              <a:t>                                    Battery -</a:t>
            </a:r>
            <a:r>
              <a:rPr lang="en-GB">
                <a:solidFill>
                  <a:srgbClr val="00FF00"/>
                </a:solidFill>
              </a:rPr>
              <a:t> 50 INR</a:t>
            </a:r>
            <a:endParaRPr>
              <a:solidFill>
                <a:srgbClr val="00FF00"/>
              </a:solidFill>
            </a:endParaRPr>
          </a:p>
          <a:p>
            <a:pPr indent="0" lvl="0" marL="0" rtl="0" algn="l">
              <a:spcBef>
                <a:spcPts val="1200"/>
              </a:spcBef>
              <a:spcAft>
                <a:spcPts val="0"/>
              </a:spcAft>
              <a:buNone/>
            </a:pPr>
            <a:r>
              <a:t/>
            </a:r>
            <a:endParaRPr>
              <a:solidFill>
                <a:srgbClr val="00FF00"/>
              </a:solidFill>
            </a:endParaRPr>
          </a:p>
          <a:p>
            <a:pPr indent="0" lvl="0" marL="0" rtl="0" algn="l">
              <a:spcBef>
                <a:spcPts val="1200"/>
              </a:spcBef>
              <a:spcAft>
                <a:spcPts val="0"/>
              </a:spcAft>
              <a:buNone/>
            </a:pPr>
            <a:r>
              <a:t/>
            </a:r>
            <a:endParaRPr>
              <a:solidFill>
                <a:srgbClr val="00FF00"/>
              </a:solidFill>
            </a:endParaRPr>
          </a:p>
          <a:p>
            <a:pPr indent="0" lvl="0" marL="0" rtl="0" algn="l">
              <a:spcBef>
                <a:spcPts val="1200"/>
              </a:spcBef>
              <a:spcAft>
                <a:spcPts val="1200"/>
              </a:spcAft>
              <a:buNone/>
            </a:pPr>
            <a:r>
              <a:rPr lang="en-GB">
                <a:solidFill>
                  <a:srgbClr val="00FF00"/>
                </a:solidFill>
              </a:rPr>
              <a:t>                                                                                            </a:t>
            </a:r>
            <a:r>
              <a:rPr lang="en-GB" sz="1900">
                <a:solidFill>
                  <a:srgbClr val="CCCCCC"/>
                </a:solidFill>
              </a:rPr>
              <a:t> </a:t>
            </a:r>
            <a:r>
              <a:rPr lang="en-GB" sz="1900">
                <a:solidFill>
                  <a:srgbClr val="00FFFF"/>
                </a:solidFill>
              </a:rPr>
              <a:t>TOTAL COST  =   1850 INR</a:t>
            </a:r>
            <a:endParaRPr sz="1900">
              <a:solidFill>
                <a:srgbClr val="00FFFF"/>
              </a:solidFill>
            </a:endParaRPr>
          </a:p>
        </p:txBody>
      </p:sp>
      <p:pic>
        <p:nvPicPr>
          <p:cNvPr id="172" name="Google Shape;172;p18"/>
          <p:cNvPicPr preferRelativeResize="0"/>
          <p:nvPr/>
        </p:nvPicPr>
        <p:blipFill>
          <a:blip r:embed="rId3">
            <a:alphaModFix/>
          </a:blip>
          <a:stretch>
            <a:fillRect/>
          </a:stretch>
        </p:blipFill>
        <p:spPr>
          <a:xfrm>
            <a:off x="6640625" y="283563"/>
            <a:ext cx="2143125" cy="1659500"/>
          </a:xfrm>
          <a:prstGeom prst="rect">
            <a:avLst/>
          </a:prstGeom>
          <a:noFill/>
          <a:ln>
            <a:noFill/>
          </a:ln>
        </p:spPr>
      </p:pic>
      <p:pic>
        <p:nvPicPr>
          <p:cNvPr id="173" name="Google Shape;173;p18"/>
          <p:cNvPicPr preferRelativeResize="0"/>
          <p:nvPr/>
        </p:nvPicPr>
        <p:blipFill>
          <a:blip r:embed="rId4">
            <a:alphaModFix/>
          </a:blip>
          <a:stretch>
            <a:fillRect/>
          </a:stretch>
        </p:blipFill>
        <p:spPr>
          <a:xfrm>
            <a:off x="784525" y="283575"/>
            <a:ext cx="1618900" cy="1618900"/>
          </a:xfrm>
          <a:prstGeom prst="rect">
            <a:avLst/>
          </a:prstGeom>
          <a:noFill/>
          <a:ln>
            <a:noFill/>
          </a:ln>
        </p:spPr>
      </p:pic>
      <p:pic>
        <p:nvPicPr>
          <p:cNvPr id="174" name="Google Shape;174;p18"/>
          <p:cNvPicPr preferRelativeResize="0"/>
          <p:nvPr/>
        </p:nvPicPr>
        <p:blipFill>
          <a:blip r:embed="rId5">
            <a:alphaModFix/>
          </a:blip>
          <a:stretch>
            <a:fillRect/>
          </a:stretch>
        </p:blipFill>
        <p:spPr>
          <a:xfrm>
            <a:off x="3942204" y="186763"/>
            <a:ext cx="1378974" cy="1853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idx="1" type="body"/>
          </p:nvPr>
        </p:nvSpPr>
        <p:spPr>
          <a:xfrm>
            <a:off x="152325" y="210900"/>
            <a:ext cx="8799000" cy="4803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7200"/>
          </a:p>
          <a:p>
            <a:pPr indent="0" lvl="0" marL="0" rtl="0" algn="l">
              <a:spcBef>
                <a:spcPts val="1200"/>
              </a:spcBef>
              <a:spcAft>
                <a:spcPts val="0"/>
              </a:spcAft>
              <a:buNone/>
            </a:pPr>
            <a:r>
              <a:rPr lang="en-GB" sz="7200"/>
              <a:t> </a:t>
            </a:r>
            <a:r>
              <a:rPr lang="en-GB" sz="7200">
                <a:solidFill>
                  <a:srgbClr val="FFFF00"/>
                </a:solidFill>
              </a:rPr>
              <a:t>WORKING </a:t>
            </a:r>
            <a:endParaRPr sz="7200">
              <a:solidFill>
                <a:srgbClr val="FFFF00"/>
              </a:solidFill>
            </a:endParaRPr>
          </a:p>
          <a:p>
            <a:pPr indent="0" lvl="0" marL="0" rtl="0" algn="l">
              <a:spcBef>
                <a:spcPts val="1200"/>
              </a:spcBef>
              <a:spcAft>
                <a:spcPts val="0"/>
              </a:spcAft>
              <a:buNone/>
            </a:pPr>
            <a:r>
              <a:rPr lang="en-GB" sz="7200"/>
              <a:t>Dc motor:- Normally dc motor is in running condition . At that time red led is off &amp; the % of alcohol is less than 200. But when the</a:t>
            </a:r>
            <a:endParaRPr sz="7200"/>
          </a:p>
          <a:p>
            <a:pPr indent="0" lvl="0" marL="0" rtl="0" algn="l">
              <a:spcBef>
                <a:spcPts val="1200"/>
              </a:spcBef>
              <a:spcAft>
                <a:spcPts val="0"/>
              </a:spcAft>
              <a:buNone/>
            </a:pPr>
            <a:r>
              <a:rPr lang="en-GB" sz="7200"/>
              <a:t>% of alcohol will increase above 200, then the motor will stop and red led will glow.</a:t>
            </a:r>
            <a:endParaRPr sz="7200"/>
          </a:p>
          <a:p>
            <a:pPr indent="0" lvl="0" marL="0" rtl="0" algn="l">
              <a:spcBef>
                <a:spcPts val="1200"/>
              </a:spcBef>
              <a:spcAft>
                <a:spcPts val="0"/>
              </a:spcAft>
              <a:buNone/>
            </a:pPr>
            <a:r>
              <a:rPr lang="en-GB" sz="7200"/>
              <a:t>MQ3 Sensor: - We use sanitizer with alcohol conc  to demonstrate the project. In this project the MQ 3 sensor is used as an alcohol sensor. It </a:t>
            </a:r>
            <a:r>
              <a:rPr lang="en-GB" sz="7200"/>
              <a:t>senses the % of ethanol molecule. The sensor can operate at temperatures from -10 to 50°C and consumes less than 150 mA at 5 V.</a:t>
            </a:r>
            <a:endParaRPr sz="7200"/>
          </a:p>
          <a:p>
            <a:pPr indent="0" lvl="0" marL="0" rtl="0" algn="l">
              <a:spcBef>
                <a:spcPts val="1200"/>
              </a:spcBef>
              <a:spcAft>
                <a:spcPts val="0"/>
              </a:spcAft>
              <a:buNone/>
            </a:pPr>
            <a:r>
              <a:t/>
            </a:r>
            <a:endParaRPr sz="7200"/>
          </a:p>
          <a:p>
            <a:pPr indent="0" lvl="0" marL="0" rtl="0" algn="l">
              <a:spcBef>
                <a:spcPts val="1200"/>
              </a:spcBef>
              <a:spcAft>
                <a:spcPts val="0"/>
              </a:spcAft>
              <a:buNone/>
            </a:pPr>
            <a:r>
              <a:rPr lang="en-GB"/>
              <a:t>Arduino board: - It is an embedded system which we used for controlling the whole section. According to the signal of MQ3 sensor it</a:t>
            </a:r>
            <a:endParaRPr/>
          </a:p>
          <a:p>
            <a:pPr indent="0" lvl="0" marL="0" rtl="0" algn="l">
              <a:spcBef>
                <a:spcPts val="1200"/>
              </a:spcBef>
              <a:spcAft>
                <a:spcPts val="0"/>
              </a:spcAft>
              <a:buNone/>
            </a:pPr>
            <a:r>
              <a:rPr lang="en-GB"/>
              <a:t>controls the working of dc motor. It also controls the LCD display module.</a:t>
            </a:r>
            <a:endParaRPr/>
          </a:p>
          <a:p>
            <a:pPr indent="0" lvl="0" marL="0" rtl="0" algn="l">
              <a:spcBef>
                <a:spcPts val="1200"/>
              </a:spcBef>
              <a:spcAft>
                <a:spcPts val="0"/>
              </a:spcAft>
              <a:buNone/>
            </a:pPr>
            <a:r>
              <a:rPr lang="en-GB"/>
              <a:t>Darlington pair:- Here Darlington pair is used to increase the current rating to run the dc motor.</a:t>
            </a:r>
            <a:endParaRPr/>
          </a:p>
          <a:p>
            <a:pPr indent="0" lvl="0" marL="0" rtl="0" algn="l">
              <a:spcBef>
                <a:spcPts val="1200"/>
              </a:spcBef>
              <a:spcAft>
                <a:spcPts val="0"/>
              </a:spcAft>
              <a:buNone/>
            </a:pPr>
            <a:r>
              <a:rPr lang="en-GB"/>
              <a:t>Freewheeling diode: - We used freewheeling diode across the dc motor to reduce the inductive effect.</a:t>
            </a:r>
            <a:endParaRPr/>
          </a:p>
          <a:p>
            <a:pPr indent="0" lvl="0" marL="0" rtl="0" algn="l">
              <a:spcBef>
                <a:spcPts val="1200"/>
              </a:spcBef>
              <a:spcAft>
                <a:spcPts val="0"/>
              </a:spcAft>
              <a:buNone/>
            </a:pPr>
            <a:r>
              <a:rPr lang="en-GB"/>
              <a:t>LCD display: - Here we used LCD display to show the percentage of alcohol.</a:t>
            </a:r>
            <a:endParaRPr/>
          </a:p>
          <a:p>
            <a:pPr indent="0" lvl="0" marL="0" rtl="0" algn="l">
              <a:spcBef>
                <a:spcPts val="1200"/>
              </a:spcBef>
              <a:spcAft>
                <a:spcPts val="0"/>
              </a:spcAft>
              <a:buNone/>
            </a:pPr>
            <a:r>
              <a:rPr lang="en-GB"/>
              <a:t>VI. BLOCK DIAGRAM</a:t>
            </a:r>
            <a:endParaRPr/>
          </a:p>
          <a:p>
            <a:pPr indent="0" lvl="0" marL="0" rtl="0" algn="l">
              <a:spcBef>
                <a:spcPts val="1200"/>
              </a:spcBef>
              <a:spcAft>
                <a:spcPts val="0"/>
              </a:spcAft>
              <a:buNone/>
            </a:pPr>
            <a:r>
              <a:rPr lang="en-GB"/>
              <a:t>Figure 7</a:t>
            </a:r>
            <a:endParaRPr/>
          </a:p>
          <a:p>
            <a:pPr indent="0" lvl="0" marL="0" rtl="0" algn="l">
              <a:spcBef>
                <a:spcPts val="1200"/>
              </a:spcBef>
              <a:spcAft>
                <a:spcPts val="1200"/>
              </a:spcAft>
              <a:buNone/>
            </a:pPr>
            <a:r>
              <a:t/>
            </a:r>
            <a:endParaRPr/>
          </a:p>
        </p:txBody>
      </p:sp>
      <p:pic>
        <p:nvPicPr>
          <p:cNvPr id="180" name="Google Shape;180;p19"/>
          <p:cNvPicPr preferRelativeResize="0"/>
          <p:nvPr/>
        </p:nvPicPr>
        <p:blipFill>
          <a:blip r:embed="rId3">
            <a:alphaModFix/>
          </a:blip>
          <a:stretch>
            <a:fillRect/>
          </a:stretch>
        </p:blipFill>
        <p:spPr>
          <a:xfrm>
            <a:off x="316325" y="298675"/>
            <a:ext cx="8415201" cy="2068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0"/>
          <p:cNvSpPr txBox="1"/>
          <p:nvPr>
            <p:ph idx="1" type="body"/>
          </p:nvPr>
        </p:nvSpPr>
        <p:spPr>
          <a:xfrm>
            <a:off x="117175" y="257750"/>
            <a:ext cx="8892600" cy="4745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GB"/>
              <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                                    </a:t>
            </a:r>
            <a:endParaRPr/>
          </a:p>
          <a:p>
            <a:pPr indent="0" lvl="0" marL="0" rtl="0" algn="l">
              <a:spcBef>
                <a:spcPts val="1200"/>
              </a:spcBef>
              <a:spcAft>
                <a:spcPts val="0"/>
              </a:spcAft>
              <a:buNone/>
            </a:pPr>
            <a:r>
              <a:rPr lang="en-GB"/>
              <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   </a:t>
            </a:r>
            <a:r>
              <a:rPr lang="en-GB" sz="5600"/>
              <a:t>                                  </a:t>
            </a:r>
            <a:r>
              <a:rPr lang="en-GB" sz="5600"/>
              <a:t>When the % of ethanol will increase above the stated value, then it gives a signal to Arduino.</a:t>
            </a:r>
            <a:r>
              <a:rPr lang="en-GB" sz="5600"/>
              <a:t>   </a:t>
            </a:r>
            <a:endParaRPr sz="5600"/>
          </a:p>
          <a:p>
            <a:pPr indent="0" lvl="0" marL="0" rtl="0" algn="l">
              <a:spcBef>
                <a:spcPts val="1200"/>
              </a:spcBef>
              <a:spcAft>
                <a:spcPts val="0"/>
              </a:spcAft>
              <a:buNone/>
            </a:pPr>
            <a:r>
              <a:rPr lang="en-GB" sz="5600"/>
              <a:t>        </a:t>
            </a:r>
            <a:r>
              <a:rPr lang="en-GB" sz="5600"/>
              <a:t>Arduino board: - It is a microcontroller used for controlling the whole section. According to the signal of MQ3                                             </a:t>
            </a:r>
            <a:endParaRPr sz="5600"/>
          </a:p>
          <a:p>
            <a:pPr indent="0" lvl="0" marL="0" rtl="0" algn="l">
              <a:spcBef>
                <a:spcPts val="1200"/>
              </a:spcBef>
              <a:spcAft>
                <a:spcPts val="0"/>
              </a:spcAft>
              <a:buNone/>
            </a:pPr>
            <a:r>
              <a:rPr lang="en-GB" sz="5600"/>
              <a:t>                                              Sensor </a:t>
            </a:r>
            <a:r>
              <a:rPr lang="en-GB" sz="5600"/>
              <a:t> It controls the working of dc motor using relay ,  </a:t>
            </a:r>
            <a:endParaRPr sz="5600"/>
          </a:p>
          <a:p>
            <a:pPr indent="0" lvl="0" marL="0" rtl="0" algn="l">
              <a:spcBef>
                <a:spcPts val="1200"/>
              </a:spcBef>
              <a:spcAft>
                <a:spcPts val="0"/>
              </a:spcAft>
              <a:buNone/>
            </a:pPr>
            <a:r>
              <a:rPr lang="en-GB" sz="5600"/>
              <a:t>       Relay controls the dc motor </a:t>
            </a:r>
            <a:r>
              <a:rPr lang="en-GB" sz="5600"/>
              <a:t>according</a:t>
            </a:r>
            <a:r>
              <a:rPr lang="en-GB" sz="5600"/>
              <a:t> to Arduino signals .When alcohol is detected arduino gives high signal  </a:t>
            </a:r>
            <a:endParaRPr sz="5600"/>
          </a:p>
          <a:p>
            <a:pPr indent="0" lvl="0" marL="0" rtl="0" algn="l">
              <a:spcBef>
                <a:spcPts val="1200"/>
              </a:spcBef>
              <a:spcAft>
                <a:spcPts val="0"/>
              </a:spcAft>
              <a:buNone/>
            </a:pPr>
            <a:r>
              <a:rPr lang="en-GB" sz="5600"/>
              <a:t>                                              to the </a:t>
            </a:r>
            <a:r>
              <a:rPr lang="en-GB" sz="5600"/>
              <a:t> relay  therefore stopping the dc motor.</a:t>
            </a:r>
            <a:r>
              <a:rPr lang="en-GB" sz="5600"/>
              <a:t>                                      </a:t>
            </a:r>
            <a:endParaRPr sz="5600"/>
          </a:p>
          <a:p>
            <a:pPr indent="0" lvl="0" marL="0" rtl="0" algn="l">
              <a:spcBef>
                <a:spcPts val="1200"/>
              </a:spcBef>
              <a:spcAft>
                <a:spcPts val="0"/>
              </a:spcAft>
              <a:buNone/>
            </a:pPr>
            <a:r>
              <a:rPr lang="en-GB" sz="5600"/>
              <a:t>        LCD display  - lcd or the Serial monitor in the Arduino IDE displays the alcohol concentration detected and  </a:t>
            </a:r>
            <a:endParaRPr sz="5600"/>
          </a:p>
          <a:p>
            <a:pPr indent="0" lvl="0" marL="0" rtl="0" algn="l">
              <a:spcBef>
                <a:spcPts val="1200"/>
              </a:spcBef>
              <a:spcAft>
                <a:spcPts val="0"/>
              </a:spcAft>
              <a:buNone/>
            </a:pPr>
            <a:r>
              <a:rPr lang="en-GB" sz="5600"/>
              <a:t>                                              Therefore </a:t>
            </a:r>
            <a:r>
              <a:rPr lang="en-GB" sz="5600"/>
              <a:t>  controls the buzzer and the dc motor.</a:t>
            </a:r>
            <a:endParaRPr sz="5600"/>
          </a:p>
          <a:p>
            <a:pPr indent="0" lvl="0" marL="0" rtl="0" algn="l">
              <a:spcBef>
                <a:spcPts val="1200"/>
              </a:spcBef>
              <a:spcAft>
                <a:spcPts val="0"/>
              </a:spcAft>
              <a:buNone/>
            </a:pPr>
            <a:r>
              <a:rPr lang="en-GB" sz="5600"/>
              <a:t>                                                </a:t>
            </a:r>
            <a:endParaRPr sz="5600"/>
          </a:p>
          <a:p>
            <a:pPr indent="0" lvl="0" marL="0" rtl="0" algn="l">
              <a:spcBef>
                <a:spcPts val="1200"/>
              </a:spcBef>
              <a:spcAft>
                <a:spcPts val="0"/>
              </a:spcAft>
              <a:buNone/>
            </a:pPr>
            <a:r>
              <a:rPr lang="en-GB"/>
              <a:t>  </a:t>
            </a:r>
            <a:endParaRPr/>
          </a:p>
          <a:p>
            <a:pPr indent="0" lvl="0" marL="0" rtl="0" algn="l">
              <a:spcBef>
                <a:spcPts val="1200"/>
              </a:spcBef>
              <a:spcAft>
                <a:spcPts val="1200"/>
              </a:spcAft>
              <a:buNone/>
            </a:pPr>
            <a:r>
              <a:rPr lang="en-GB"/>
              <a:t>    </a:t>
            </a:r>
            <a:endParaRPr/>
          </a:p>
        </p:txBody>
      </p:sp>
      <p:pic>
        <p:nvPicPr>
          <p:cNvPr id="186" name="Google Shape;186;p20"/>
          <p:cNvPicPr preferRelativeResize="0"/>
          <p:nvPr/>
        </p:nvPicPr>
        <p:blipFill>
          <a:blip r:embed="rId3">
            <a:alphaModFix/>
          </a:blip>
          <a:stretch>
            <a:fillRect/>
          </a:stretch>
        </p:blipFill>
        <p:spPr>
          <a:xfrm>
            <a:off x="1388325" y="96663"/>
            <a:ext cx="1657350" cy="1247775"/>
          </a:xfrm>
          <a:prstGeom prst="rect">
            <a:avLst/>
          </a:prstGeom>
          <a:noFill/>
          <a:ln>
            <a:noFill/>
          </a:ln>
        </p:spPr>
      </p:pic>
      <p:pic>
        <p:nvPicPr>
          <p:cNvPr id="187" name="Google Shape;187;p20"/>
          <p:cNvPicPr preferRelativeResize="0"/>
          <p:nvPr/>
        </p:nvPicPr>
        <p:blipFill>
          <a:blip r:embed="rId4">
            <a:alphaModFix/>
          </a:blip>
          <a:stretch>
            <a:fillRect/>
          </a:stretch>
        </p:blipFill>
        <p:spPr>
          <a:xfrm>
            <a:off x="3412575" y="96675"/>
            <a:ext cx="1702703" cy="1247775"/>
          </a:xfrm>
          <a:prstGeom prst="rect">
            <a:avLst/>
          </a:prstGeom>
          <a:noFill/>
          <a:ln>
            <a:noFill/>
          </a:ln>
        </p:spPr>
      </p:pic>
      <p:pic>
        <p:nvPicPr>
          <p:cNvPr id="188" name="Google Shape;188;p20"/>
          <p:cNvPicPr preferRelativeResize="0"/>
          <p:nvPr/>
        </p:nvPicPr>
        <p:blipFill>
          <a:blip r:embed="rId5">
            <a:alphaModFix/>
          </a:blip>
          <a:stretch>
            <a:fillRect/>
          </a:stretch>
        </p:blipFill>
        <p:spPr>
          <a:xfrm>
            <a:off x="5482175" y="96675"/>
            <a:ext cx="1303975" cy="1247775"/>
          </a:xfrm>
          <a:prstGeom prst="rect">
            <a:avLst/>
          </a:prstGeom>
          <a:noFill/>
          <a:ln>
            <a:noFill/>
          </a:ln>
        </p:spPr>
      </p:pic>
      <p:pic>
        <p:nvPicPr>
          <p:cNvPr id="189" name="Google Shape;189;p20"/>
          <p:cNvPicPr preferRelativeResize="0"/>
          <p:nvPr/>
        </p:nvPicPr>
        <p:blipFill>
          <a:blip r:embed="rId6">
            <a:alphaModFix/>
          </a:blip>
          <a:stretch>
            <a:fillRect/>
          </a:stretch>
        </p:blipFill>
        <p:spPr>
          <a:xfrm>
            <a:off x="7153050" y="153813"/>
            <a:ext cx="1085850" cy="1190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ph idx="1" type="body"/>
          </p:nvPr>
        </p:nvSpPr>
        <p:spPr>
          <a:xfrm>
            <a:off x="199175" y="222600"/>
            <a:ext cx="8717100" cy="471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GB"/>
              <a:t>                                </a:t>
            </a:r>
            <a:r>
              <a:rPr lang="en-GB"/>
              <a:t>Buzzer - when the alcohol molecules are detected by MQ 3  the buzzer starts beeping and the led glows </a:t>
            </a:r>
            <a:endParaRPr/>
          </a:p>
          <a:p>
            <a:pPr indent="0" lvl="0" marL="0" rtl="0" algn="l">
              <a:spcBef>
                <a:spcPts val="1200"/>
              </a:spcBef>
              <a:spcAft>
                <a:spcPts val="0"/>
              </a:spcAft>
              <a:buNone/>
            </a:pPr>
            <a:r>
              <a:rPr lang="en-GB"/>
              <a:t>                                 When the detected alcohol concentration is relatively very high in addition to the engine lock the  </a:t>
            </a:r>
            <a:endParaRPr/>
          </a:p>
          <a:p>
            <a:pPr indent="0" lvl="0" marL="0" rtl="0" algn="l">
              <a:spcBef>
                <a:spcPts val="1200"/>
              </a:spcBef>
              <a:spcAft>
                <a:spcPts val="0"/>
              </a:spcAft>
              <a:buNone/>
            </a:pPr>
            <a:r>
              <a:rPr lang="en-GB"/>
              <a:t>                                             location and the condition of the driver is shared to family contacts using GPS and GSM module.</a:t>
            </a:r>
            <a:endParaRPr/>
          </a:p>
          <a:p>
            <a:pPr indent="0" lvl="0" marL="0" rtl="0" algn="l">
              <a:spcBef>
                <a:spcPts val="1200"/>
              </a:spcBef>
              <a:spcAft>
                <a:spcPts val="0"/>
              </a:spcAft>
              <a:buNone/>
            </a:pPr>
            <a:r>
              <a:rPr lang="en-GB"/>
              <a:t>                                GPS  is used to fetch the exact location of the vehicle .This is based on time and known positions of  </a:t>
            </a:r>
            <a:endParaRPr/>
          </a:p>
          <a:p>
            <a:pPr indent="0" lvl="0" marL="0" rtl="0" algn="l">
              <a:spcBef>
                <a:spcPts val="1200"/>
              </a:spcBef>
              <a:spcAft>
                <a:spcPts val="0"/>
              </a:spcAft>
              <a:buNone/>
            </a:pPr>
            <a:r>
              <a:rPr lang="en-GB"/>
              <a:t>                                             specialised satellites .</a:t>
            </a:r>
            <a:endParaRPr/>
          </a:p>
          <a:p>
            <a:pPr indent="0" lvl="0" marL="0" rtl="0" algn="l">
              <a:spcBef>
                <a:spcPts val="1200"/>
              </a:spcBef>
              <a:spcAft>
                <a:spcPts val="0"/>
              </a:spcAft>
              <a:buNone/>
            </a:pPr>
            <a:r>
              <a:rPr lang="en-GB"/>
              <a:t>                                GSM modem accepts a sim card and operates over a subscription to a mobile operator just like a mobile </a:t>
            </a:r>
            <a:endParaRPr/>
          </a:p>
          <a:p>
            <a:pPr indent="0" lvl="0" marL="0" rtl="0" algn="l">
              <a:spcBef>
                <a:spcPts val="1200"/>
              </a:spcBef>
              <a:spcAft>
                <a:spcPts val="0"/>
              </a:spcAft>
              <a:buNone/>
            </a:pPr>
            <a:r>
              <a:rPr lang="en-GB"/>
              <a:t>                                              Phone . it is a cost effective solution for receiving SMS. Arduino sends commands to GSM  and</a:t>
            </a:r>
            <a:endParaRPr/>
          </a:p>
          <a:p>
            <a:pPr indent="0" lvl="0" marL="0" rtl="0" algn="l">
              <a:spcBef>
                <a:spcPts val="1200"/>
              </a:spcBef>
              <a:spcAft>
                <a:spcPts val="0"/>
              </a:spcAft>
              <a:buNone/>
            </a:pPr>
            <a:r>
              <a:rPr lang="en-GB"/>
              <a:t>                                             It operates accordingly .</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